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Lst>
  <p:notesMasterIdLst>
    <p:notesMasterId r:id="rId12"/>
  </p:notesMasterIdLst>
  <p:sldIdLst>
    <p:sldId id="269" r:id="rId3"/>
    <p:sldId id="257" r:id="rId4"/>
    <p:sldId id="258" r:id="rId5"/>
    <p:sldId id="268" r:id="rId6"/>
    <p:sldId id="261" r:id="rId7"/>
    <p:sldId id="262" r:id="rId8"/>
    <p:sldId id="263" r:id="rId9"/>
    <p:sldId id="265" r:id="rId10"/>
    <p:sldId id="264" r:id="rId11"/>
  </p:sldIdLst>
  <p:sldSz cx="10693400" cy="7562850"/>
  <p:notesSz cx="10693400" cy="7562850"/>
  <p:embeddedFontLst>
    <p:embeddedFont>
      <p:font typeface="Helvetica Neue" panose="020B0604020202020204" charset="0"/>
      <p:regular r:id="rId13"/>
      <p:bold r:id="rId14"/>
      <p:italic r:id="rId15"/>
      <p:boldItalic r:id="rId16"/>
    </p:embeddedFont>
    <p:embeddedFont>
      <p:font typeface="Lora" pitchFamily="2" charset="0"/>
      <p:regular r:id="rId17"/>
      <p:bold r:id="rId18"/>
      <p:italic r:id="rId19"/>
      <p:boldItalic r:id="rId20"/>
    </p:embeddedFont>
    <p:embeddedFont>
      <p:font typeface="Poppins" panose="00000500000000000000" pitchFamily="2" charset="0"/>
      <p:regular r:id="rId21"/>
      <p:bold r:id="rId22"/>
      <p:italic r:id="rId23"/>
      <p:boldItalic r:id="rId24"/>
    </p:embeddedFont>
    <p:embeddedFont>
      <p:font typeface="Poppins Light" panose="00000400000000000000" pitchFamily="2" charset="0"/>
      <p:regular r:id="rId25"/>
      <p: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i08lGkDOwKAmnmq6VSJIJFVaeP6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A3E"/>
    <a:srgbClr val="FFC8D2"/>
    <a:srgbClr val="FF6023"/>
    <a:srgbClr val="EBEBEF"/>
    <a:srgbClr val="FFCF67"/>
    <a:srgbClr val="E66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FBACC1-4640-4EA1-8B42-6FD2BFF14F63}" v="144" dt="2025-10-13T15:10:27.523"/>
  </p1510:revLst>
</p1510:revInfo>
</file>

<file path=ppt/tableStyles.xml><?xml version="1.0" encoding="utf-8"?>
<a:tblStyleLst xmlns:a="http://schemas.openxmlformats.org/drawingml/2006/main" def="{83971466-A081-40D4-A840-D1BED80EEF5A}">
  <a:tblStyle styleId="{83971466-A081-40D4-A840-D1BED80EEF5A}"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75"/>
    <p:restoredTop sz="94719"/>
  </p:normalViewPr>
  <p:slideViewPr>
    <p:cSldViewPr snapToGrid="0">
      <p:cViewPr varScale="1">
        <p:scale>
          <a:sx n="63" d="100"/>
          <a:sy n="63" d="100"/>
        </p:scale>
        <p:origin x="1244" y="6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1.xml"/><Relationship Id="rId21" Type="http://schemas.openxmlformats.org/officeDocument/2006/relationships/font" Target="fonts/font9.fntdata"/><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2.fntdata"/><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7.fntdata"/><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font" Target="fonts/font10.fntdata"/><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782575" y="567200"/>
            <a:ext cx="7129275" cy="28360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44da182fe8_0_17:notes"/>
          <p:cNvSpPr>
            <a:spLocks noGrp="1" noRot="1" noChangeAspect="1"/>
          </p:cNvSpPr>
          <p:nvPr>
            <p:ph type="sldImg" idx="2"/>
          </p:nvPr>
        </p:nvSpPr>
        <p:spPr>
          <a:xfrm>
            <a:off x="1004888" y="685800"/>
            <a:ext cx="48482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344da182fe8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 name="Google Shape;47;p2: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3:notes"/>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8" name="Google Shape;58;p3: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a:extLst>
            <a:ext uri="{FF2B5EF4-FFF2-40B4-BE49-F238E27FC236}">
              <a16:creationId xmlns:a16="http://schemas.microsoft.com/office/drawing/2014/main" id="{A753BEC6-9F7B-81AA-BBDC-71F2D1ECFF40}"/>
            </a:ext>
          </a:extLst>
        </p:cNvPr>
        <p:cNvGrpSpPr/>
        <p:nvPr/>
      </p:nvGrpSpPr>
      <p:grpSpPr>
        <a:xfrm>
          <a:off x="0" y="0"/>
          <a:ext cx="0" cy="0"/>
          <a:chOff x="0" y="0"/>
          <a:chExt cx="0" cy="0"/>
        </a:xfrm>
      </p:grpSpPr>
      <p:sp>
        <p:nvSpPr>
          <p:cNvPr id="106" name="Google Shape;106;p4:notes">
            <a:extLst>
              <a:ext uri="{FF2B5EF4-FFF2-40B4-BE49-F238E27FC236}">
                <a16:creationId xmlns:a16="http://schemas.microsoft.com/office/drawing/2014/main" id="{3264219A-061E-7CDD-F7A9-A8E10A3E5FC3}"/>
              </a:ext>
            </a:extLst>
          </p:cNvPr>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 name="Google Shape;107;p4:notes">
            <a:extLst>
              <a:ext uri="{FF2B5EF4-FFF2-40B4-BE49-F238E27FC236}">
                <a16:creationId xmlns:a16="http://schemas.microsoft.com/office/drawing/2014/main" id="{5750AFB5-6B50-437D-48ED-BE67CCCED06B}"/>
              </a:ext>
            </a:extLst>
          </p:cNvPr>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95176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6:notes"/>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4" name="Google Shape;144;p6: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7:notes"/>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4" name="Google Shape;154;p7: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3" name="Google Shape;163;p8: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3" name="Google Shape;163;p8: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82988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9:notes"/>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8" name="Google Shape;178;p9: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Blank" type="obj">
  <p:cSld name="OBJECT">
    <p:bg>
      <p:bgPr>
        <a:solidFill>
          <a:schemeClr val="lt1"/>
        </a:solidFill>
        <a:effectLst/>
      </p:bgPr>
    </p:bg>
    <p:spTree>
      <p:nvGrpSpPr>
        <p:cNvPr id="1" name="Shape 11"/>
        <p:cNvGrpSpPr/>
        <p:nvPr/>
      </p:nvGrpSpPr>
      <p:grpSpPr>
        <a:xfrm>
          <a:off x="0" y="0"/>
          <a:ext cx="0" cy="0"/>
          <a:chOff x="0" y="0"/>
          <a:chExt cx="0" cy="0"/>
        </a:xfrm>
      </p:grpSpPr>
      <p:sp>
        <p:nvSpPr>
          <p:cNvPr id="12" name="Google Shape;12;p11"/>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1"/>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1"/>
          <p:cNvSpPr txBox="1">
            <a:spLocks noGrp="1"/>
          </p:cNvSpPr>
          <p:nvPr>
            <p:ph type="sldNum" idx="12"/>
          </p:nvPr>
        </p:nvSpPr>
        <p:spPr>
          <a:xfrm>
            <a:off x="10357832" y="7319954"/>
            <a:ext cx="93345" cy="114300"/>
          </a:xfrm>
          <a:prstGeom prst="rect">
            <a:avLst/>
          </a:prstGeom>
          <a:noFill/>
          <a:ln>
            <a:noFill/>
          </a:ln>
        </p:spPr>
        <p:txBody>
          <a:bodyPr spcFirstLastPara="1" wrap="square" lIns="0" tIns="0" rIns="0" bIns="0" anchor="t" anchorCtr="0">
            <a:spAutoFit/>
          </a:bodyPr>
          <a:lstStyle>
            <a:lvl1pPr marL="25400" marR="0" lvl="0"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1pPr>
            <a:lvl2pPr marL="25400" marR="0" lvl="1"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2pPr>
            <a:lvl3pPr marL="25400" marR="0" lvl="2"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3pPr>
            <a:lvl4pPr marL="25400" marR="0" lvl="3"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4pPr>
            <a:lvl5pPr marL="25400" marR="0" lvl="4"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5pPr>
            <a:lvl6pPr marL="25400" marR="0" lvl="5"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6pPr>
            <a:lvl7pPr marL="25400" marR="0" lvl="6"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7pPr>
            <a:lvl8pPr marL="25400" marR="0" lvl="7"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8pPr>
            <a:lvl9pPr marL="25400" marR="0" lvl="8"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9pPr>
          </a:lstStyle>
          <a:p>
            <a:pPr marL="2540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516" y="654352"/>
            <a:ext cx="9964368" cy="842081"/>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80007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516" y="816938"/>
            <a:ext cx="3283800" cy="1111159"/>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807"/>
            </a:lvl1pPr>
            <a:lvl2pPr lvl="1">
              <a:spcBef>
                <a:spcPts val="0"/>
              </a:spcBef>
              <a:spcAft>
                <a:spcPts val="0"/>
              </a:spcAft>
              <a:buSzPts val="2400"/>
              <a:buNone/>
              <a:defRPr sz="2807"/>
            </a:lvl2pPr>
            <a:lvl3pPr lvl="2">
              <a:spcBef>
                <a:spcPts val="0"/>
              </a:spcBef>
              <a:spcAft>
                <a:spcPts val="0"/>
              </a:spcAft>
              <a:buSzPts val="2400"/>
              <a:buNone/>
              <a:defRPr sz="2807"/>
            </a:lvl3pPr>
            <a:lvl4pPr lvl="3">
              <a:spcBef>
                <a:spcPts val="0"/>
              </a:spcBef>
              <a:spcAft>
                <a:spcPts val="0"/>
              </a:spcAft>
              <a:buSzPts val="2400"/>
              <a:buNone/>
              <a:defRPr sz="2807"/>
            </a:lvl4pPr>
            <a:lvl5pPr lvl="4">
              <a:spcBef>
                <a:spcPts val="0"/>
              </a:spcBef>
              <a:spcAft>
                <a:spcPts val="0"/>
              </a:spcAft>
              <a:buSzPts val="2400"/>
              <a:buNone/>
              <a:defRPr sz="2807"/>
            </a:lvl5pPr>
            <a:lvl6pPr lvl="5">
              <a:spcBef>
                <a:spcPts val="0"/>
              </a:spcBef>
              <a:spcAft>
                <a:spcPts val="0"/>
              </a:spcAft>
              <a:buSzPts val="2400"/>
              <a:buNone/>
              <a:defRPr sz="2807"/>
            </a:lvl6pPr>
            <a:lvl7pPr lvl="6">
              <a:spcBef>
                <a:spcPts val="0"/>
              </a:spcBef>
              <a:spcAft>
                <a:spcPts val="0"/>
              </a:spcAft>
              <a:buSzPts val="2400"/>
              <a:buNone/>
              <a:defRPr sz="2807"/>
            </a:lvl7pPr>
            <a:lvl8pPr lvl="7">
              <a:spcBef>
                <a:spcPts val="0"/>
              </a:spcBef>
              <a:spcAft>
                <a:spcPts val="0"/>
              </a:spcAft>
              <a:buSzPts val="2400"/>
              <a:buNone/>
              <a:defRPr sz="2807"/>
            </a:lvl8pPr>
            <a:lvl9pPr lvl="8">
              <a:spcBef>
                <a:spcPts val="0"/>
              </a:spcBef>
              <a:spcAft>
                <a:spcPts val="0"/>
              </a:spcAft>
              <a:buSzPts val="2400"/>
              <a:buNone/>
              <a:defRPr sz="2807"/>
            </a:lvl9pPr>
          </a:lstStyle>
          <a:p>
            <a:endParaRPr/>
          </a:p>
        </p:txBody>
      </p:sp>
      <p:sp>
        <p:nvSpPr>
          <p:cNvPr id="30" name="Google Shape;30;p7"/>
          <p:cNvSpPr txBox="1">
            <a:spLocks noGrp="1"/>
          </p:cNvSpPr>
          <p:nvPr>
            <p:ph type="body" idx="1"/>
          </p:nvPr>
        </p:nvSpPr>
        <p:spPr>
          <a:xfrm>
            <a:off x="364516" y="2043226"/>
            <a:ext cx="3283800" cy="4674896"/>
          </a:xfrm>
          <a:prstGeom prst="rect">
            <a:avLst/>
          </a:prstGeom>
        </p:spPr>
        <p:txBody>
          <a:bodyPr spcFirstLastPara="1" wrap="square" lIns="91425" tIns="91425" rIns="91425" bIns="91425" anchor="t" anchorCtr="0">
            <a:normAutofit/>
          </a:bodyPr>
          <a:lstStyle>
            <a:lvl1pPr marL="534650" lvl="0" indent="-356433">
              <a:spcBef>
                <a:spcPts val="0"/>
              </a:spcBef>
              <a:spcAft>
                <a:spcPts val="0"/>
              </a:spcAft>
              <a:buSzPts val="1200"/>
              <a:buChar char="●"/>
              <a:defRPr sz="1403"/>
            </a:lvl1pPr>
            <a:lvl2pPr marL="1069299" lvl="1" indent="-356433">
              <a:spcBef>
                <a:spcPts val="0"/>
              </a:spcBef>
              <a:spcAft>
                <a:spcPts val="0"/>
              </a:spcAft>
              <a:buSzPts val="1200"/>
              <a:buChar char="○"/>
              <a:defRPr sz="1403"/>
            </a:lvl2pPr>
            <a:lvl3pPr marL="1603949" lvl="2" indent="-356433">
              <a:spcBef>
                <a:spcPts val="0"/>
              </a:spcBef>
              <a:spcAft>
                <a:spcPts val="0"/>
              </a:spcAft>
              <a:buSzPts val="1200"/>
              <a:buChar char="■"/>
              <a:defRPr sz="1403"/>
            </a:lvl3pPr>
            <a:lvl4pPr marL="2138599" lvl="3" indent="-356433">
              <a:spcBef>
                <a:spcPts val="0"/>
              </a:spcBef>
              <a:spcAft>
                <a:spcPts val="0"/>
              </a:spcAft>
              <a:buSzPts val="1200"/>
              <a:buChar char="●"/>
              <a:defRPr sz="1403"/>
            </a:lvl4pPr>
            <a:lvl5pPr marL="2673248" lvl="4" indent="-356433">
              <a:spcBef>
                <a:spcPts val="0"/>
              </a:spcBef>
              <a:spcAft>
                <a:spcPts val="0"/>
              </a:spcAft>
              <a:buSzPts val="1200"/>
              <a:buChar char="○"/>
              <a:defRPr sz="1403"/>
            </a:lvl5pPr>
            <a:lvl6pPr marL="3207898" lvl="5" indent="-356433">
              <a:spcBef>
                <a:spcPts val="0"/>
              </a:spcBef>
              <a:spcAft>
                <a:spcPts val="0"/>
              </a:spcAft>
              <a:buSzPts val="1200"/>
              <a:buChar char="■"/>
              <a:defRPr sz="1403"/>
            </a:lvl6pPr>
            <a:lvl7pPr marL="3742548" lvl="6" indent="-356433">
              <a:spcBef>
                <a:spcPts val="0"/>
              </a:spcBef>
              <a:spcAft>
                <a:spcPts val="0"/>
              </a:spcAft>
              <a:buSzPts val="1200"/>
              <a:buChar char="●"/>
              <a:defRPr sz="1403"/>
            </a:lvl7pPr>
            <a:lvl8pPr marL="4277197" lvl="7" indent="-356433">
              <a:spcBef>
                <a:spcPts val="0"/>
              </a:spcBef>
              <a:spcAft>
                <a:spcPts val="0"/>
              </a:spcAft>
              <a:buSzPts val="1200"/>
              <a:buChar char="○"/>
              <a:defRPr sz="1403"/>
            </a:lvl8pPr>
            <a:lvl9pPr marL="4811847" lvl="8" indent="-356433">
              <a:spcBef>
                <a:spcPts val="0"/>
              </a:spcBef>
              <a:spcAft>
                <a:spcPts val="0"/>
              </a:spcAft>
              <a:buSzPts val="1200"/>
              <a:buChar char="■"/>
              <a:defRPr sz="1403"/>
            </a:lvl9pPr>
          </a:lstStyle>
          <a:p>
            <a:endParaRPr/>
          </a:p>
        </p:txBody>
      </p:sp>
      <p:sp>
        <p:nvSpPr>
          <p:cNvPr id="31" name="Google Shape;31;p7"/>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91108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320" y="661887"/>
            <a:ext cx="7446788" cy="6014991"/>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5613"/>
            </a:lvl1pPr>
            <a:lvl2pPr lvl="1">
              <a:spcBef>
                <a:spcPts val="0"/>
              </a:spcBef>
              <a:spcAft>
                <a:spcPts val="0"/>
              </a:spcAft>
              <a:buSzPts val="4800"/>
              <a:buNone/>
              <a:defRPr sz="5613"/>
            </a:lvl2pPr>
            <a:lvl3pPr lvl="2">
              <a:spcBef>
                <a:spcPts val="0"/>
              </a:spcBef>
              <a:spcAft>
                <a:spcPts val="0"/>
              </a:spcAft>
              <a:buSzPts val="4800"/>
              <a:buNone/>
              <a:defRPr sz="5613"/>
            </a:lvl3pPr>
            <a:lvl4pPr lvl="3">
              <a:spcBef>
                <a:spcPts val="0"/>
              </a:spcBef>
              <a:spcAft>
                <a:spcPts val="0"/>
              </a:spcAft>
              <a:buSzPts val="4800"/>
              <a:buNone/>
              <a:defRPr sz="5613"/>
            </a:lvl4pPr>
            <a:lvl5pPr lvl="4">
              <a:spcBef>
                <a:spcPts val="0"/>
              </a:spcBef>
              <a:spcAft>
                <a:spcPts val="0"/>
              </a:spcAft>
              <a:buSzPts val="4800"/>
              <a:buNone/>
              <a:defRPr sz="5613"/>
            </a:lvl5pPr>
            <a:lvl6pPr lvl="5">
              <a:spcBef>
                <a:spcPts val="0"/>
              </a:spcBef>
              <a:spcAft>
                <a:spcPts val="0"/>
              </a:spcAft>
              <a:buSzPts val="4800"/>
              <a:buNone/>
              <a:defRPr sz="5613"/>
            </a:lvl6pPr>
            <a:lvl7pPr lvl="6">
              <a:spcBef>
                <a:spcPts val="0"/>
              </a:spcBef>
              <a:spcAft>
                <a:spcPts val="0"/>
              </a:spcAft>
              <a:buSzPts val="4800"/>
              <a:buNone/>
              <a:defRPr sz="5613"/>
            </a:lvl7pPr>
            <a:lvl8pPr lvl="7">
              <a:spcBef>
                <a:spcPts val="0"/>
              </a:spcBef>
              <a:spcAft>
                <a:spcPts val="0"/>
              </a:spcAft>
              <a:buSzPts val="4800"/>
              <a:buNone/>
              <a:defRPr sz="5613"/>
            </a:lvl8pPr>
            <a:lvl9pPr lvl="8">
              <a:spcBef>
                <a:spcPts val="0"/>
              </a:spcBef>
              <a:spcAft>
                <a:spcPts val="0"/>
              </a:spcAft>
              <a:buSzPts val="4800"/>
              <a:buNone/>
              <a:defRPr sz="5613"/>
            </a:lvl9pPr>
          </a:lstStyle>
          <a:p>
            <a:endParaRPr/>
          </a:p>
        </p:txBody>
      </p:sp>
      <p:sp>
        <p:nvSpPr>
          <p:cNvPr id="34" name="Google Shape;34;p8"/>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52903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5346700" y="-184"/>
            <a:ext cx="5346700" cy="7562850"/>
          </a:xfrm>
          <a:prstGeom prst="rect">
            <a:avLst/>
          </a:prstGeom>
          <a:solidFill>
            <a:schemeClr val="lt2"/>
          </a:solidFill>
          <a:ln>
            <a:noFill/>
          </a:ln>
        </p:spPr>
        <p:txBody>
          <a:bodyPr spcFirstLastPara="1" wrap="square" lIns="106916" tIns="106916" rIns="106916" bIns="106916" anchor="ctr" anchorCtr="0">
            <a:noAutofit/>
          </a:bodyPr>
          <a:lstStyle/>
          <a:p>
            <a:pPr marL="0" lvl="0" indent="0" algn="l" rtl="0">
              <a:spcBef>
                <a:spcPts val="0"/>
              </a:spcBef>
              <a:spcAft>
                <a:spcPts val="0"/>
              </a:spcAft>
              <a:buNone/>
            </a:pPr>
            <a:endParaRPr sz="1637"/>
          </a:p>
        </p:txBody>
      </p:sp>
      <p:sp>
        <p:nvSpPr>
          <p:cNvPr id="37" name="Google Shape;37;p9"/>
          <p:cNvSpPr txBox="1">
            <a:spLocks noGrp="1"/>
          </p:cNvSpPr>
          <p:nvPr>
            <p:ph type="title"/>
          </p:nvPr>
        </p:nvSpPr>
        <p:spPr>
          <a:xfrm>
            <a:off x="310487" y="1813224"/>
            <a:ext cx="4730637" cy="217953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911"/>
            </a:lvl1pPr>
            <a:lvl2pPr lvl="1" algn="ctr">
              <a:spcBef>
                <a:spcPts val="0"/>
              </a:spcBef>
              <a:spcAft>
                <a:spcPts val="0"/>
              </a:spcAft>
              <a:buSzPts val="4200"/>
              <a:buNone/>
              <a:defRPr sz="4911"/>
            </a:lvl2pPr>
            <a:lvl3pPr lvl="2" algn="ctr">
              <a:spcBef>
                <a:spcPts val="0"/>
              </a:spcBef>
              <a:spcAft>
                <a:spcPts val="0"/>
              </a:spcAft>
              <a:buSzPts val="4200"/>
              <a:buNone/>
              <a:defRPr sz="4911"/>
            </a:lvl3pPr>
            <a:lvl4pPr lvl="3" algn="ctr">
              <a:spcBef>
                <a:spcPts val="0"/>
              </a:spcBef>
              <a:spcAft>
                <a:spcPts val="0"/>
              </a:spcAft>
              <a:buSzPts val="4200"/>
              <a:buNone/>
              <a:defRPr sz="4911"/>
            </a:lvl4pPr>
            <a:lvl5pPr lvl="4" algn="ctr">
              <a:spcBef>
                <a:spcPts val="0"/>
              </a:spcBef>
              <a:spcAft>
                <a:spcPts val="0"/>
              </a:spcAft>
              <a:buSzPts val="4200"/>
              <a:buNone/>
              <a:defRPr sz="4911"/>
            </a:lvl5pPr>
            <a:lvl6pPr lvl="5" algn="ctr">
              <a:spcBef>
                <a:spcPts val="0"/>
              </a:spcBef>
              <a:spcAft>
                <a:spcPts val="0"/>
              </a:spcAft>
              <a:buSzPts val="4200"/>
              <a:buNone/>
              <a:defRPr sz="4911"/>
            </a:lvl6pPr>
            <a:lvl7pPr lvl="6" algn="ctr">
              <a:spcBef>
                <a:spcPts val="0"/>
              </a:spcBef>
              <a:spcAft>
                <a:spcPts val="0"/>
              </a:spcAft>
              <a:buSzPts val="4200"/>
              <a:buNone/>
              <a:defRPr sz="4911"/>
            </a:lvl7pPr>
            <a:lvl8pPr lvl="7" algn="ctr">
              <a:spcBef>
                <a:spcPts val="0"/>
              </a:spcBef>
              <a:spcAft>
                <a:spcPts val="0"/>
              </a:spcAft>
              <a:buSzPts val="4200"/>
              <a:buNone/>
              <a:defRPr sz="4911"/>
            </a:lvl8pPr>
            <a:lvl9pPr lvl="8" algn="ctr">
              <a:spcBef>
                <a:spcPts val="0"/>
              </a:spcBef>
              <a:spcAft>
                <a:spcPts val="0"/>
              </a:spcAft>
              <a:buSzPts val="4200"/>
              <a:buNone/>
              <a:defRPr sz="4911"/>
            </a:lvl9pPr>
          </a:lstStyle>
          <a:p>
            <a:endParaRPr/>
          </a:p>
        </p:txBody>
      </p:sp>
      <p:sp>
        <p:nvSpPr>
          <p:cNvPr id="38" name="Google Shape;38;p9"/>
          <p:cNvSpPr txBox="1">
            <a:spLocks noGrp="1"/>
          </p:cNvSpPr>
          <p:nvPr>
            <p:ph type="subTitle" idx="1"/>
          </p:nvPr>
        </p:nvSpPr>
        <p:spPr>
          <a:xfrm>
            <a:off x="310487" y="4121559"/>
            <a:ext cx="4730637" cy="1816054"/>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456"/>
            </a:lvl1pPr>
            <a:lvl2pPr lvl="1" algn="ctr">
              <a:lnSpc>
                <a:spcPct val="100000"/>
              </a:lnSpc>
              <a:spcBef>
                <a:spcPts val="0"/>
              </a:spcBef>
              <a:spcAft>
                <a:spcPts val="0"/>
              </a:spcAft>
              <a:buSzPts val="2100"/>
              <a:buNone/>
              <a:defRPr sz="2456"/>
            </a:lvl2pPr>
            <a:lvl3pPr lvl="2" algn="ctr">
              <a:lnSpc>
                <a:spcPct val="100000"/>
              </a:lnSpc>
              <a:spcBef>
                <a:spcPts val="0"/>
              </a:spcBef>
              <a:spcAft>
                <a:spcPts val="0"/>
              </a:spcAft>
              <a:buSzPts val="2100"/>
              <a:buNone/>
              <a:defRPr sz="2456"/>
            </a:lvl3pPr>
            <a:lvl4pPr lvl="3" algn="ctr">
              <a:lnSpc>
                <a:spcPct val="100000"/>
              </a:lnSpc>
              <a:spcBef>
                <a:spcPts val="0"/>
              </a:spcBef>
              <a:spcAft>
                <a:spcPts val="0"/>
              </a:spcAft>
              <a:buSzPts val="2100"/>
              <a:buNone/>
              <a:defRPr sz="2456"/>
            </a:lvl4pPr>
            <a:lvl5pPr lvl="4" algn="ctr">
              <a:lnSpc>
                <a:spcPct val="100000"/>
              </a:lnSpc>
              <a:spcBef>
                <a:spcPts val="0"/>
              </a:spcBef>
              <a:spcAft>
                <a:spcPts val="0"/>
              </a:spcAft>
              <a:buSzPts val="2100"/>
              <a:buNone/>
              <a:defRPr sz="2456"/>
            </a:lvl5pPr>
            <a:lvl6pPr lvl="5" algn="ctr">
              <a:lnSpc>
                <a:spcPct val="100000"/>
              </a:lnSpc>
              <a:spcBef>
                <a:spcPts val="0"/>
              </a:spcBef>
              <a:spcAft>
                <a:spcPts val="0"/>
              </a:spcAft>
              <a:buSzPts val="2100"/>
              <a:buNone/>
              <a:defRPr sz="2456"/>
            </a:lvl6pPr>
            <a:lvl7pPr lvl="6" algn="ctr">
              <a:lnSpc>
                <a:spcPct val="100000"/>
              </a:lnSpc>
              <a:spcBef>
                <a:spcPts val="0"/>
              </a:spcBef>
              <a:spcAft>
                <a:spcPts val="0"/>
              </a:spcAft>
              <a:buSzPts val="2100"/>
              <a:buNone/>
              <a:defRPr sz="2456"/>
            </a:lvl7pPr>
            <a:lvl8pPr lvl="7" algn="ctr">
              <a:lnSpc>
                <a:spcPct val="100000"/>
              </a:lnSpc>
              <a:spcBef>
                <a:spcPts val="0"/>
              </a:spcBef>
              <a:spcAft>
                <a:spcPts val="0"/>
              </a:spcAft>
              <a:buSzPts val="2100"/>
              <a:buNone/>
              <a:defRPr sz="2456"/>
            </a:lvl8pPr>
            <a:lvl9pPr lvl="8" algn="ctr">
              <a:lnSpc>
                <a:spcPct val="100000"/>
              </a:lnSpc>
              <a:spcBef>
                <a:spcPts val="0"/>
              </a:spcBef>
              <a:spcAft>
                <a:spcPts val="0"/>
              </a:spcAft>
              <a:buSzPts val="2100"/>
              <a:buNone/>
              <a:defRPr sz="2456"/>
            </a:lvl9pPr>
          </a:lstStyle>
          <a:p>
            <a:endParaRPr/>
          </a:p>
        </p:txBody>
      </p:sp>
      <p:sp>
        <p:nvSpPr>
          <p:cNvPr id="39" name="Google Shape;39;p9"/>
          <p:cNvSpPr txBox="1">
            <a:spLocks noGrp="1"/>
          </p:cNvSpPr>
          <p:nvPr>
            <p:ph type="body" idx="2"/>
          </p:nvPr>
        </p:nvSpPr>
        <p:spPr>
          <a:xfrm>
            <a:off x="5776471" y="1064658"/>
            <a:ext cx="4487158" cy="5433166"/>
          </a:xfrm>
          <a:prstGeom prst="rect">
            <a:avLst/>
          </a:prstGeom>
        </p:spPr>
        <p:txBody>
          <a:bodyPr spcFirstLastPara="1" wrap="square" lIns="91425" tIns="91425" rIns="91425" bIns="91425" anchor="ctr" anchorCtr="0">
            <a:normAutofit/>
          </a:bodyPr>
          <a:lstStyle>
            <a:lvl1pPr marL="534650" lvl="0" indent="-400987">
              <a:spcBef>
                <a:spcPts val="0"/>
              </a:spcBef>
              <a:spcAft>
                <a:spcPts val="0"/>
              </a:spcAft>
              <a:buSzPts val="1800"/>
              <a:buChar char="●"/>
              <a:defRPr/>
            </a:lvl1pPr>
            <a:lvl2pPr marL="1069299" lvl="1" indent="-371285">
              <a:spcBef>
                <a:spcPts val="0"/>
              </a:spcBef>
              <a:spcAft>
                <a:spcPts val="0"/>
              </a:spcAft>
              <a:buSzPts val="1400"/>
              <a:buChar char="○"/>
              <a:defRPr/>
            </a:lvl2pPr>
            <a:lvl3pPr marL="1603949" lvl="2" indent="-371285">
              <a:spcBef>
                <a:spcPts val="0"/>
              </a:spcBef>
              <a:spcAft>
                <a:spcPts val="0"/>
              </a:spcAft>
              <a:buSzPts val="1400"/>
              <a:buChar char="■"/>
              <a:defRPr/>
            </a:lvl3pPr>
            <a:lvl4pPr marL="2138599" lvl="3" indent="-371285">
              <a:spcBef>
                <a:spcPts val="0"/>
              </a:spcBef>
              <a:spcAft>
                <a:spcPts val="0"/>
              </a:spcAft>
              <a:buSzPts val="1400"/>
              <a:buChar char="●"/>
              <a:defRPr/>
            </a:lvl4pPr>
            <a:lvl5pPr marL="2673248" lvl="4" indent="-371285">
              <a:spcBef>
                <a:spcPts val="0"/>
              </a:spcBef>
              <a:spcAft>
                <a:spcPts val="0"/>
              </a:spcAft>
              <a:buSzPts val="1400"/>
              <a:buChar char="○"/>
              <a:defRPr/>
            </a:lvl5pPr>
            <a:lvl6pPr marL="3207898" lvl="5" indent="-371285">
              <a:spcBef>
                <a:spcPts val="0"/>
              </a:spcBef>
              <a:spcAft>
                <a:spcPts val="0"/>
              </a:spcAft>
              <a:buSzPts val="1400"/>
              <a:buChar char="■"/>
              <a:defRPr/>
            </a:lvl6pPr>
            <a:lvl7pPr marL="3742548" lvl="6" indent="-371285">
              <a:spcBef>
                <a:spcPts val="0"/>
              </a:spcBef>
              <a:spcAft>
                <a:spcPts val="0"/>
              </a:spcAft>
              <a:buSzPts val="1400"/>
              <a:buChar char="●"/>
              <a:defRPr/>
            </a:lvl7pPr>
            <a:lvl8pPr marL="4277197" lvl="7" indent="-371285">
              <a:spcBef>
                <a:spcPts val="0"/>
              </a:spcBef>
              <a:spcAft>
                <a:spcPts val="0"/>
              </a:spcAft>
              <a:buSzPts val="1400"/>
              <a:buChar char="○"/>
              <a:defRPr/>
            </a:lvl8pPr>
            <a:lvl9pPr marL="4811847" lvl="8" indent="-371285">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031053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516" y="6220512"/>
            <a:ext cx="7015263" cy="889721"/>
          </a:xfrm>
          <a:prstGeom prst="rect">
            <a:avLst/>
          </a:prstGeom>
        </p:spPr>
        <p:txBody>
          <a:bodyPr spcFirstLastPara="1" wrap="square" lIns="91425" tIns="91425" rIns="91425" bIns="91425" anchor="ctr" anchorCtr="0">
            <a:normAutofit/>
          </a:bodyPr>
          <a:lstStyle>
            <a:lvl1pPr marL="534650" lvl="0" indent="-267325">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44444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516" y="1626414"/>
            <a:ext cx="9964368" cy="2887072"/>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4033"/>
            </a:lvl1pPr>
            <a:lvl2pPr lvl="1" algn="ctr">
              <a:spcBef>
                <a:spcPts val="0"/>
              </a:spcBef>
              <a:spcAft>
                <a:spcPts val="0"/>
              </a:spcAft>
              <a:buSzPts val="12000"/>
              <a:buNone/>
              <a:defRPr sz="14033"/>
            </a:lvl2pPr>
            <a:lvl3pPr lvl="2" algn="ctr">
              <a:spcBef>
                <a:spcPts val="0"/>
              </a:spcBef>
              <a:spcAft>
                <a:spcPts val="0"/>
              </a:spcAft>
              <a:buSzPts val="12000"/>
              <a:buNone/>
              <a:defRPr sz="14033"/>
            </a:lvl3pPr>
            <a:lvl4pPr lvl="3" algn="ctr">
              <a:spcBef>
                <a:spcPts val="0"/>
              </a:spcBef>
              <a:spcAft>
                <a:spcPts val="0"/>
              </a:spcAft>
              <a:buSzPts val="12000"/>
              <a:buNone/>
              <a:defRPr sz="14033"/>
            </a:lvl4pPr>
            <a:lvl5pPr lvl="4" algn="ctr">
              <a:spcBef>
                <a:spcPts val="0"/>
              </a:spcBef>
              <a:spcAft>
                <a:spcPts val="0"/>
              </a:spcAft>
              <a:buSzPts val="12000"/>
              <a:buNone/>
              <a:defRPr sz="14033"/>
            </a:lvl5pPr>
            <a:lvl6pPr lvl="5" algn="ctr">
              <a:spcBef>
                <a:spcPts val="0"/>
              </a:spcBef>
              <a:spcAft>
                <a:spcPts val="0"/>
              </a:spcAft>
              <a:buSzPts val="12000"/>
              <a:buNone/>
              <a:defRPr sz="14033"/>
            </a:lvl6pPr>
            <a:lvl7pPr lvl="6" algn="ctr">
              <a:spcBef>
                <a:spcPts val="0"/>
              </a:spcBef>
              <a:spcAft>
                <a:spcPts val="0"/>
              </a:spcAft>
              <a:buSzPts val="12000"/>
              <a:buNone/>
              <a:defRPr sz="14033"/>
            </a:lvl7pPr>
            <a:lvl8pPr lvl="7" algn="ctr">
              <a:spcBef>
                <a:spcPts val="0"/>
              </a:spcBef>
              <a:spcAft>
                <a:spcPts val="0"/>
              </a:spcAft>
              <a:buSzPts val="12000"/>
              <a:buNone/>
              <a:defRPr sz="14033"/>
            </a:lvl8pPr>
            <a:lvl9pPr lvl="8" algn="ctr">
              <a:spcBef>
                <a:spcPts val="0"/>
              </a:spcBef>
              <a:spcAft>
                <a:spcPts val="0"/>
              </a:spcAft>
              <a:buSzPts val="12000"/>
              <a:buNone/>
              <a:defRPr sz="14033"/>
            </a:lvl9pPr>
          </a:lstStyle>
          <a:p>
            <a:r>
              <a:t>xx%</a:t>
            </a:r>
          </a:p>
        </p:txBody>
      </p:sp>
      <p:sp>
        <p:nvSpPr>
          <p:cNvPr id="46" name="Google Shape;46;p11"/>
          <p:cNvSpPr txBox="1">
            <a:spLocks noGrp="1"/>
          </p:cNvSpPr>
          <p:nvPr>
            <p:ph type="body" idx="1"/>
          </p:nvPr>
        </p:nvSpPr>
        <p:spPr>
          <a:xfrm>
            <a:off x="364516" y="4634938"/>
            <a:ext cx="9964368" cy="1912658"/>
          </a:xfrm>
          <a:prstGeom prst="rect">
            <a:avLst/>
          </a:prstGeom>
        </p:spPr>
        <p:txBody>
          <a:bodyPr spcFirstLastPara="1" wrap="square" lIns="91425" tIns="91425" rIns="91425" bIns="91425" anchor="t" anchorCtr="0">
            <a:normAutofit/>
          </a:bodyPr>
          <a:lstStyle>
            <a:lvl1pPr marL="534650" lvl="0" indent="-400987" algn="ctr">
              <a:spcBef>
                <a:spcPts val="0"/>
              </a:spcBef>
              <a:spcAft>
                <a:spcPts val="0"/>
              </a:spcAft>
              <a:buSzPts val="1800"/>
              <a:buChar char="●"/>
              <a:defRPr/>
            </a:lvl1pPr>
            <a:lvl2pPr marL="1069299" lvl="1" indent="-371285" algn="ctr">
              <a:spcBef>
                <a:spcPts val="0"/>
              </a:spcBef>
              <a:spcAft>
                <a:spcPts val="0"/>
              </a:spcAft>
              <a:buSzPts val="1400"/>
              <a:buChar char="○"/>
              <a:defRPr/>
            </a:lvl2pPr>
            <a:lvl3pPr marL="1603949" lvl="2" indent="-371285" algn="ctr">
              <a:spcBef>
                <a:spcPts val="0"/>
              </a:spcBef>
              <a:spcAft>
                <a:spcPts val="0"/>
              </a:spcAft>
              <a:buSzPts val="1400"/>
              <a:buChar char="■"/>
              <a:defRPr/>
            </a:lvl3pPr>
            <a:lvl4pPr marL="2138599" lvl="3" indent="-371285" algn="ctr">
              <a:spcBef>
                <a:spcPts val="0"/>
              </a:spcBef>
              <a:spcAft>
                <a:spcPts val="0"/>
              </a:spcAft>
              <a:buSzPts val="1400"/>
              <a:buChar char="●"/>
              <a:defRPr/>
            </a:lvl4pPr>
            <a:lvl5pPr marL="2673248" lvl="4" indent="-371285" algn="ctr">
              <a:spcBef>
                <a:spcPts val="0"/>
              </a:spcBef>
              <a:spcAft>
                <a:spcPts val="0"/>
              </a:spcAft>
              <a:buSzPts val="1400"/>
              <a:buChar char="○"/>
              <a:defRPr/>
            </a:lvl5pPr>
            <a:lvl6pPr marL="3207898" lvl="5" indent="-371285" algn="ctr">
              <a:spcBef>
                <a:spcPts val="0"/>
              </a:spcBef>
              <a:spcAft>
                <a:spcPts val="0"/>
              </a:spcAft>
              <a:buSzPts val="1400"/>
              <a:buChar char="■"/>
              <a:defRPr/>
            </a:lvl6pPr>
            <a:lvl7pPr marL="3742548" lvl="6" indent="-371285" algn="ctr">
              <a:spcBef>
                <a:spcPts val="0"/>
              </a:spcBef>
              <a:spcAft>
                <a:spcPts val="0"/>
              </a:spcAft>
              <a:buSzPts val="1400"/>
              <a:buChar char="●"/>
              <a:defRPr/>
            </a:lvl7pPr>
            <a:lvl8pPr marL="4277197" lvl="7" indent="-371285" algn="ctr">
              <a:spcBef>
                <a:spcPts val="0"/>
              </a:spcBef>
              <a:spcAft>
                <a:spcPts val="0"/>
              </a:spcAft>
              <a:buSzPts val="1400"/>
              <a:buChar char="○"/>
              <a:defRPr/>
            </a:lvl8pPr>
            <a:lvl9pPr marL="4811847" lvl="8" indent="-371285"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91721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930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5"/>
        <p:cNvGrpSpPr/>
        <p:nvPr/>
      </p:nvGrpSpPr>
      <p:grpSpPr>
        <a:xfrm>
          <a:off x="0" y="0"/>
          <a:ext cx="0" cy="0"/>
          <a:chOff x="0" y="0"/>
          <a:chExt cx="0" cy="0"/>
        </a:xfrm>
      </p:grpSpPr>
      <p:sp>
        <p:nvSpPr>
          <p:cNvPr id="16" name="Google Shape;16;p12"/>
          <p:cNvSpPr txBox="1">
            <a:spLocks noGrp="1"/>
          </p:cNvSpPr>
          <p:nvPr>
            <p:ph type="title"/>
          </p:nvPr>
        </p:nvSpPr>
        <p:spPr>
          <a:xfrm>
            <a:off x="3748620" y="1226020"/>
            <a:ext cx="3196158" cy="379094"/>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sz="2300" b="1" i="0">
                <a:solidFill>
                  <a:schemeClr val="lt1"/>
                </a:solidFill>
                <a:latin typeface="Poppins"/>
                <a:ea typeface="Poppins"/>
                <a:cs typeface="Poppins"/>
                <a:sym typeface="Poppi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2"/>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 name="Google Shape;18;p12"/>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2"/>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10357832" y="7319954"/>
            <a:ext cx="93345" cy="114300"/>
          </a:xfrm>
          <a:prstGeom prst="rect">
            <a:avLst/>
          </a:prstGeom>
          <a:noFill/>
          <a:ln>
            <a:noFill/>
          </a:ln>
        </p:spPr>
        <p:txBody>
          <a:bodyPr spcFirstLastPara="1" wrap="square" lIns="0" tIns="0" rIns="0" bIns="0" anchor="t" anchorCtr="0">
            <a:spAutoFit/>
          </a:bodyPr>
          <a:lstStyle>
            <a:lvl1pPr marL="25400" marR="0" lvl="0"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1pPr>
            <a:lvl2pPr marL="25400" marR="0" lvl="1"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2pPr>
            <a:lvl3pPr marL="25400" marR="0" lvl="2"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3pPr>
            <a:lvl4pPr marL="25400" marR="0" lvl="3"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4pPr>
            <a:lvl5pPr marL="25400" marR="0" lvl="4"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5pPr>
            <a:lvl6pPr marL="25400" marR="0" lvl="5"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6pPr>
            <a:lvl7pPr marL="25400" marR="0" lvl="6"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7pPr>
            <a:lvl8pPr marL="25400" marR="0" lvl="7"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8pPr>
            <a:lvl9pPr marL="25400" marR="0" lvl="8"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9pPr>
          </a:lstStyle>
          <a:p>
            <a:pPr marL="2540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1"/>
        <p:cNvGrpSpPr/>
        <p:nvPr/>
      </p:nvGrpSpPr>
      <p:grpSpPr>
        <a:xfrm>
          <a:off x="0" y="0"/>
          <a:ext cx="0" cy="0"/>
          <a:chOff x="0" y="0"/>
          <a:chExt cx="0" cy="0"/>
        </a:xfrm>
      </p:grpSpPr>
      <p:sp>
        <p:nvSpPr>
          <p:cNvPr id="22" name="Google Shape;22;p13"/>
          <p:cNvSpPr txBox="1">
            <a:spLocks noGrp="1"/>
          </p:cNvSpPr>
          <p:nvPr>
            <p:ph type="ctrTitle"/>
          </p:nvPr>
        </p:nvSpPr>
        <p:spPr>
          <a:xfrm>
            <a:off x="802005" y="2344483"/>
            <a:ext cx="9089390" cy="1588198"/>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3"/>
          <p:cNvSpPr txBox="1">
            <a:spLocks noGrp="1"/>
          </p:cNvSpPr>
          <p:nvPr>
            <p:ph type="subTitle" idx="1"/>
          </p:nvPr>
        </p:nvSpPr>
        <p:spPr>
          <a:xfrm>
            <a:off x="1604010" y="4235196"/>
            <a:ext cx="7485380" cy="189071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3"/>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3"/>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10357832" y="7319954"/>
            <a:ext cx="93345" cy="114300"/>
          </a:xfrm>
          <a:prstGeom prst="rect">
            <a:avLst/>
          </a:prstGeom>
          <a:noFill/>
          <a:ln>
            <a:noFill/>
          </a:ln>
        </p:spPr>
        <p:txBody>
          <a:bodyPr spcFirstLastPara="1" wrap="square" lIns="0" tIns="0" rIns="0" bIns="0" anchor="t" anchorCtr="0">
            <a:spAutoFit/>
          </a:bodyPr>
          <a:lstStyle>
            <a:lvl1pPr marL="25400" marR="0" lvl="0"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1pPr>
            <a:lvl2pPr marL="25400" marR="0" lvl="1"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2pPr>
            <a:lvl3pPr marL="25400" marR="0" lvl="2"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3pPr>
            <a:lvl4pPr marL="25400" marR="0" lvl="3"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4pPr>
            <a:lvl5pPr marL="25400" marR="0" lvl="4"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5pPr>
            <a:lvl6pPr marL="25400" marR="0" lvl="5"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6pPr>
            <a:lvl7pPr marL="25400" marR="0" lvl="6"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7pPr>
            <a:lvl8pPr marL="25400" marR="0" lvl="7"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8pPr>
            <a:lvl9pPr marL="25400" marR="0" lvl="8"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9pPr>
          </a:lstStyle>
          <a:p>
            <a:pPr marL="2540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3748620" y="1226020"/>
            <a:ext cx="3196158" cy="379094"/>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sz="2300" b="1" i="0">
                <a:solidFill>
                  <a:schemeClr val="lt1"/>
                </a:solidFill>
                <a:latin typeface="Poppins"/>
                <a:ea typeface="Poppins"/>
                <a:cs typeface="Poppins"/>
                <a:sym typeface="Poppi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4"/>
          <p:cNvSpPr txBox="1">
            <a:spLocks noGrp="1"/>
          </p:cNvSpPr>
          <p:nvPr>
            <p:ph type="body" idx="1"/>
          </p:nvPr>
        </p:nvSpPr>
        <p:spPr>
          <a:xfrm>
            <a:off x="534670" y="1739455"/>
            <a:ext cx="4651629" cy="4991481"/>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0" name="Google Shape;30;p14"/>
          <p:cNvSpPr txBox="1">
            <a:spLocks noGrp="1"/>
          </p:cNvSpPr>
          <p:nvPr>
            <p:ph type="body" idx="2"/>
          </p:nvPr>
        </p:nvSpPr>
        <p:spPr>
          <a:xfrm>
            <a:off x="5507101" y="1739455"/>
            <a:ext cx="4651629" cy="4991481"/>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4"/>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4"/>
          <p:cNvSpPr txBox="1">
            <a:spLocks noGrp="1"/>
          </p:cNvSpPr>
          <p:nvPr>
            <p:ph type="sldNum" idx="12"/>
          </p:nvPr>
        </p:nvSpPr>
        <p:spPr>
          <a:xfrm>
            <a:off x="10357832" y="7319954"/>
            <a:ext cx="93345" cy="114300"/>
          </a:xfrm>
          <a:prstGeom prst="rect">
            <a:avLst/>
          </a:prstGeom>
          <a:noFill/>
          <a:ln>
            <a:noFill/>
          </a:ln>
        </p:spPr>
        <p:txBody>
          <a:bodyPr spcFirstLastPara="1" wrap="square" lIns="0" tIns="0" rIns="0" bIns="0" anchor="t" anchorCtr="0">
            <a:spAutoFit/>
          </a:bodyPr>
          <a:lstStyle>
            <a:lvl1pPr marL="25400" marR="0" lvl="0"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1pPr>
            <a:lvl2pPr marL="25400" marR="0" lvl="1"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2pPr>
            <a:lvl3pPr marL="25400" marR="0" lvl="2"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3pPr>
            <a:lvl4pPr marL="25400" marR="0" lvl="3"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4pPr>
            <a:lvl5pPr marL="25400" marR="0" lvl="4"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5pPr>
            <a:lvl6pPr marL="25400" marR="0" lvl="5"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6pPr>
            <a:lvl7pPr marL="25400" marR="0" lvl="6"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7pPr>
            <a:lvl8pPr marL="25400" marR="0" lvl="7"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8pPr>
            <a:lvl9pPr marL="25400" marR="0" lvl="8"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9pPr>
          </a:lstStyle>
          <a:p>
            <a:pPr marL="2540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4"/>
        <p:cNvGrpSpPr/>
        <p:nvPr/>
      </p:nvGrpSpPr>
      <p:grpSpPr>
        <a:xfrm>
          <a:off x="0" y="0"/>
          <a:ext cx="0" cy="0"/>
          <a:chOff x="0" y="0"/>
          <a:chExt cx="0" cy="0"/>
        </a:xfrm>
      </p:grpSpPr>
      <p:sp>
        <p:nvSpPr>
          <p:cNvPr id="35" name="Google Shape;35;p15"/>
          <p:cNvSpPr txBox="1">
            <a:spLocks noGrp="1"/>
          </p:cNvSpPr>
          <p:nvPr>
            <p:ph type="title"/>
          </p:nvPr>
        </p:nvSpPr>
        <p:spPr>
          <a:xfrm>
            <a:off x="3748620" y="1226020"/>
            <a:ext cx="3196158" cy="379094"/>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sz="2300" b="1" i="0">
                <a:solidFill>
                  <a:schemeClr val="lt1"/>
                </a:solidFill>
                <a:latin typeface="Poppins"/>
                <a:ea typeface="Poppins"/>
                <a:cs typeface="Poppins"/>
                <a:sym typeface="Poppi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5"/>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5"/>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sldNum" idx="12"/>
          </p:nvPr>
        </p:nvSpPr>
        <p:spPr>
          <a:xfrm>
            <a:off x="10357832" y="7319954"/>
            <a:ext cx="93345" cy="114300"/>
          </a:xfrm>
          <a:prstGeom prst="rect">
            <a:avLst/>
          </a:prstGeom>
          <a:noFill/>
          <a:ln>
            <a:noFill/>
          </a:ln>
        </p:spPr>
        <p:txBody>
          <a:bodyPr spcFirstLastPara="1" wrap="square" lIns="0" tIns="0" rIns="0" bIns="0" anchor="t" anchorCtr="0">
            <a:spAutoFit/>
          </a:bodyPr>
          <a:lstStyle>
            <a:lvl1pPr marL="25400" marR="0" lvl="0"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1pPr>
            <a:lvl2pPr marL="25400" marR="0" lvl="1"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2pPr>
            <a:lvl3pPr marL="25400" marR="0" lvl="2"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3pPr>
            <a:lvl4pPr marL="25400" marR="0" lvl="3"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4pPr>
            <a:lvl5pPr marL="25400" marR="0" lvl="4"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5pPr>
            <a:lvl6pPr marL="25400" marR="0" lvl="5"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6pPr>
            <a:lvl7pPr marL="25400" marR="0" lvl="6"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7pPr>
            <a:lvl8pPr marL="25400" marR="0" lvl="7"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8pPr>
            <a:lvl9pPr marL="25400" marR="0" lvl="8" indent="0" algn="l">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9pPr>
          </a:lstStyle>
          <a:p>
            <a:pPr marL="2540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525" y="1094801"/>
            <a:ext cx="9964368" cy="3018082"/>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081"/>
            </a:lvl1pPr>
            <a:lvl2pPr lvl="1" algn="ctr">
              <a:spcBef>
                <a:spcPts val="0"/>
              </a:spcBef>
              <a:spcAft>
                <a:spcPts val="0"/>
              </a:spcAft>
              <a:buSzPts val="5200"/>
              <a:buNone/>
              <a:defRPr sz="6081"/>
            </a:lvl2pPr>
            <a:lvl3pPr lvl="2" algn="ctr">
              <a:spcBef>
                <a:spcPts val="0"/>
              </a:spcBef>
              <a:spcAft>
                <a:spcPts val="0"/>
              </a:spcAft>
              <a:buSzPts val="5200"/>
              <a:buNone/>
              <a:defRPr sz="6081"/>
            </a:lvl3pPr>
            <a:lvl4pPr lvl="3" algn="ctr">
              <a:spcBef>
                <a:spcPts val="0"/>
              </a:spcBef>
              <a:spcAft>
                <a:spcPts val="0"/>
              </a:spcAft>
              <a:buSzPts val="5200"/>
              <a:buNone/>
              <a:defRPr sz="6081"/>
            </a:lvl4pPr>
            <a:lvl5pPr lvl="4" algn="ctr">
              <a:spcBef>
                <a:spcPts val="0"/>
              </a:spcBef>
              <a:spcAft>
                <a:spcPts val="0"/>
              </a:spcAft>
              <a:buSzPts val="5200"/>
              <a:buNone/>
              <a:defRPr sz="6081"/>
            </a:lvl5pPr>
            <a:lvl6pPr lvl="5" algn="ctr">
              <a:spcBef>
                <a:spcPts val="0"/>
              </a:spcBef>
              <a:spcAft>
                <a:spcPts val="0"/>
              </a:spcAft>
              <a:buSzPts val="5200"/>
              <a:buNone/>
              <a:defRPr sz="6081"/>
            </a:lvl6pPr>
            <a:lvl7pPr lvl="6" algn="ctr">
              <a:spcBef>
                <a:spcPts val="0"/>
              </a:spcBef>
              <a:spcAft>
                <a:spcPts val="0"/>
              </a:spcAft>
              <a:buSzPts val="5200"/>
              <a:buNone/>
              <a:defRPr sz="6081"/>
            </a:lvl7pPr>
            <a:lvl8pPr lvl="7" algn="ctr">
              <a:spcBef>
                <a:spcPts val="0"/>
              </a:spcBef>
              <a:spcAft>
                <a:spcPts val="0"/>
              </a:spcAft>
              <a:buSzPts val="5200"/>
              <a:buNone/>
              <a:defRPr sz="6081"/>
            </a:lvl8pPr>
            <a:lvl9pPr lvl="8" algn="ctr">
              <a:spcBef>
                <a:spcPts val="0"/>
              </a:spcBef>
              <a:spcAft>
                <a:spcPts val="0"/>
              </a:spcAft>
              <a:buSzPts val="5200"/>
              <a:buNone/>
              <a:defRPr sz="6081"/>
            </a:lvl9pPr>
          </a:lstStyle>
          <a:p>
            <a:endParaRPr/>
          </a:p>
        </p:txBody>
      </p:sp>
      <p:sp>
        <p:nvSpPr>
          <p:cNvPr id="11" name="Google Shape;11;p2"/>
          <p:cNvSpPr txBox="1">
            <a:spLocks noGrp="1"/>
          </p:cNvSpPr>
          <p:nvPr>
            <p:ph type="subTitle" idx="1"/>
          </p:nvPr>
        </p:nvSpPr>
        <p:spPr>
          <a:xfrm>
            <a:off x="364516" y="4167213"/>
            <a:ext cx="9964368" cy="1165416"/>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274"/>
            </a:lvl1pPr>
            <a:lvl2pPr lvl="1" algn="ctr">
              <a:lnSpc>
                <a:spcPct val="100000"/>
              </a:lnSpc>
              <a:spcBef>
                <a:spcPts val="0"/>
              </a:spcBef>
              <a:spcAft>
                <a:spcPts val="0"/>
              </a:spcAft>
              <a:buSzPts val="2800"/>
              <a:buNone/>
              <a:defRPr sz="3274"/>
            </a:lvl2pPr>
            <a:lvl3pPr lvl="2" algn="ctr">
              <a:lnSpc>
                <a:spcPct val="100000"/>
              </a:lnSpc>
              <a:spcBef>
                <a:spcPts val="0"/>
              </a:spcBef>
              <a:spcAft>
                <a:spcPts val="0"/>
              </a:spcAft>
              <a:buSzPts val="2800"/>
              <a:buNone/>
              <a:defRPr sz="3274"/>
            </a:lvl3pPr>
            <a:lvl4pPr lvl="3" algn="ctr">
              <a:lnSpc>
                <a:spcPct val="100000"/>
              </a:lnSpc>
              <a:spcBef>
                <a:spcPts val="0"/>
              </a:spcBef>
              <a:spcAft>
                <a:spcPts val="0"/>
              </a:spcAft>
              <a:buSzPts val="2800"/>
              <a:buNone/>
              <a:defRPr sz="3274"/>
            </a:lvl4pPr>
            <a:lvl5pPr lvl="4" algn="ctr">
              <a:lnSpc>
                <a:spcPct val="100000"/>
              </a:lnSpc>
              <a:spcBef>
                <a:spcPts val="0"/>
              </a:spcBef>
              <a:spcAft>
                <a:spcPts val="0"/>
              </a:spcAft>
              <a:buSzPts val="2800"/>
              <a:buNone/>
              <a:defRPr sz="3274"/>
            </a:lvl5pPr>
            <a:lvl6pPr lvl="5" algn="ctr">
              <a:lnSpc>
                <a:spcPct val="100000"/>
              </a:lnSpc>
              <a:spcBef>
                <a:spcPts val="0"/>
              </a:spcBef>
              <a:spcAft>
                <a:spcPts val="0"/>
              </a:spcAft>
              <a:buSzPts val="2800"/>
              <a:buNone/>
              <a:defRPr sz="3274"/>
            </a:lvl6pPr>
            <a:lvl7pPr lvl="6" algn="ctr">
              <a:lnSpc>
                <a:spcPct val="100000"/>
              </a:lnSpc>
              <a:spcBef>
                <a:spcPts val="0"/>
              </a:spcBef>
              <a:spcAft>
                <a:spcPts val="0"/>
              </a:spcAft>
              <a:buSzPts val="2800"/>
              <a:buNone/>
              <a:defRPr sz="3274"/>
            </a:lvl7pPr>
            <a:lvl8pPr lvl="7" algn="ctr">
              <a:lnSpc>
                <a:spcPct val="100000"/>
              </a:lnSpc>
              <a:spcBef>
                <a:spcPts val="0"/>
              </a:spcBef>
              <a:spcAft>
                <a:spcPts val="0"/>
              </a:spcAft>
              <a:buSzPts val="2800"/>
              <a:buNone/>
              <a:defRPr sz="3274"/>
            </a:lvl8pPr>
            <a:lvl9pPr lvl="8" algn="ctr">
              <a:lnSpc>
                <a:spcPct val="100000"/>
              </a:lnSpc>
              <a:spcBef>
                <a:spcPts val="0"/>
              </a:spcBef>
              <a:spcAft>
                <a:spcPts val="0"/>
              </a:spcAft>
              <a:buSzPts val="2800"/>
              <a:buNone/>
              <a:defRPr sz="3274"/>
            </a:lvl9pPr>
          </a:lstStyle>
          <a:p>
            <a:endParaRPr/>
          </a:p>
        </p:txBody>
      </p:sp>
      <p:sp>
        <p:nvSpPr>
          <p:cNvPr id="12" name="Google Shape;12;p2"/>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68543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516" y="3162546"/>
            <a:ext cx="9964368" cy="1237758"/>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210"/>
            </a:lvl1pPr>
            <a:lvl2pPr lvl="1" algn="ctr">
              <a:spcBef>
                <a:spcPts val="0"/>
              </a:spcBef>
              <a:spcAft>
                <a:spcPts val="0"/>
              </a:spcAft>
              <a:buSzPts val="3600"/>
              <a:buNone/>
              <a:defRPr sz="4210"/>
            </a:lvl2pPr>
            <a:lvl3pPr lvl="2" algn="ctr">
              <a:spcBef>
                <a:spcPts val="0"/>
              </a:spcBef>
              <a:spcAft>
                <a:spcPts val="0"/>
              </a:spcAft>
              <a:buSzPts val="3600"/>
              <a:buNone/>
              <a:defRPr sz="4210"/>
            </a:lvl3pPr>
            <a:lvl4pPr lvl="3" algn="ctr">
              <a:spcBef>
                <a:spcPts val="0"/>
              </a:spcBef>
              <a:spcAft>
                <a:spcPts val="0"/>
              </a:spcAft>
              <a:buSzPts val="3600"/>
              <a:buNone/>
              <a:defRPr sz="4210"/>
            </a:lvl4pPr>
            <a:lvl5pPr lvl="4" algn="ctr">
              <a:spcBef>
                <a:spcPts val="0"/>
              </a:spcBef>
              <a:spcAft>
                <a:spcPts val="0"/>
              </a:spcAft>
              <a:buSzPts val="3600"/>
              <a:buNone/>
              <a:defRPr sz="4210"/>
            </a:lvl5pPr>
            <a:lvl6pPr lvl="5" algn="ctr">
              <a:spcBef>
                <a:spcPts val="0"/>
              </a:spcBef>
              <a:spcAft>
                <a:spcPts val="0"/>
              </a:spcAft>
              <a:buSzPts val="3600"/>
              <a:buNone/>
              <a:defRPr sz="4210"/>
            </a:lvl6pPr>
            <a:lvl7pPr lvl="6" algn="ctr">
              <a:spcBef>
                <a:spcPts val="0"/>
              </a:spcBef>
              <a:spcAft>
                <a:spcPts val="0"/>
              </a:spcAft>
              <a:buSzPts val="3600"/>
              <a:buNone/>
              <a:defRPr sz="4210"/>
            </a:lvl7pPr>
            <a:lvl8pPr lvl="7" algn="ctr">
              <a:spcBef>
                <a:spcPts val="0"/>
              </a:spcBef>
              <a:spcAft>
                <a:spcPts val="0"/>
              </a:spcAft>
              <a:buSzPts val="3600"/>
              <a:buNone/>
              <a:defRPr sz="4210"/>
            </a:lvl8pPr>
            <a:lvl9pPr lvl="8" algn="ctr">
              <a:spcBef>
                <a:spcPts val="0"/>
              </a:spcBef>
              <a:spcAft>
                <a:spcPts val="0"/>
              </a:spcAft>
              <a:buSzPts val="3600"/>
              <a:buNone/>
              <a:defRPr sz="4210"/>
            </a:lvl9pPr>
          </a:lstStyle>
          <a:p>
            <a:endParaRPr/>
          </a:p>
        </p:txBody>
      </p:sp>
      <p:sp>
        <p:nvSpPr>
          <p:cNvPr id="15" name="Google Shape;15;p3"/>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00140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516" y="654352"/>
            <a:ext cx="9964368" cy="842081"/>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64516" y="1694565"/>
            <a:ext cx="9964368" cy="5023373"/>
          </a:xfrm>
          <a:prstGeom prst="rect">
            <a:avLst/>
          </a:prstGeom>
        </p:spPr>
        <p:txBody>
          <a:bodyPr spcFirstLastPara="1" wrap="square" lIns="91425" tIns="91425" rIns="91425" bIns="91425" anchor="t" anchorCtr="0">
            <a:normAutofit/>
          </a:bodyPr>
          <a:lstStyle>
            <a:lvl1pPr marL="534650" lvl="0" indent="-400987">
              <a:spcBef>
                <a:spcPts val="0"/>
              </a:spcBef>
              <a:spcAft>
                <a:spcPts val="0"/>
              </a:spcAft>
              <a:buSzPts val="1800"/>
              <a:buChar char="●"/>
              <a:defRPr/>
            </a:lvl1pPr>
            <a:lvl2pPr marL="1069299" lvl="1" indent="-371285">
              <a:spcBef>
                <a:spcPts val="0"/>
              </a:spcBef>
              <a:spcAft>
                <a:spcPts val="0"/>
              </a:spcAft>
              <a:buSzPts val="1400"/>
              <a:buChar char="○"/>
              <a:defRPr/>
            </a:lvl2pPr>
            <a:lvl3pPr marL="1603949" lvl="2" indent="-371285">
              <a:spcBef>
                <a:spcPts val="0"/>
              </a:spcBef>
              <a:spcAft>
                <a:spcPts val="0"/>
              </a:spcAft>
              <a:buSzPts val="1400"/>
              <a:buChar char="■"/>
              <a:defRPr/>
            </a:lvl3pPr>
            <a:lvl4pPr marL="2138599" lvl="3" indent="-371285">
              <a:spcBef>
                <a:spcPts val="0"/>
              </a:spcBef>
              <a:spcAft>
                <a:spcPts val="0"/>
              </a:spcAft>
              <a:buSzPts val="1400"/>
              <a:buChar char="●"/>
              <a:defRPr/>
            </a:lvl4pPr>
            <a:lvl5pPr marL="2673248" lvl="4" indent="-371285">
              <a:spcBef>
                <a:spcPts val="0"/>
              </a:spcBef>
              <a:spcAft>
                <a:spcPts val="0"/>
              </a:spcAft>
              <a:buSzPts val="1400"/>
              <a:buChar char="○"/>
              <a:defRPr/>
            </a:lvl5pPr>
            <a:lvl6pPr marL="3207898" lvl="5" indent="-371285">
              <a:spcBef>
                <a:spcPts val="0"/>
              </a:spcBef>
              <a:spcAft>
                <a:spcPts val="0"/>
              </a:spcAft>
              <a:buSzPts val="1400"/>
              <a:buChar char="■"/>
              <a:defRPr/>
            </a:lvl6pPr>
            <a:lvl7pPr marL="3742548" lvl="6" indent="-371285">
              <a:spcBef>
                <a:spcPts val="0"/>
              </a:spcBef>
              <a:spcAft>
                <a:spcPts val="0"/>
              </a:spcAft>
              <a:buSzPts val="1400"/>
              <a:buChar char="●"/>
              <a:defRPr/>
            </a:lvl7pPr>
            <a:lvl8pPr marL="4277197" lvl="7" indent="-371285">
              <a:spcBef>
                <a:spcPts val="0"/>
              </a:spcBef>
              <a:spcAft>
                <a:spcPts val="0"/>
              </a:spcAft>
              <a:buSzPts val="1400"/>
              <a:buChar char="○"/>
              <a:defRPr/>
            </a:lvl8pPr>
            <a:lvl9pPr marL="4811847" lvl="8" indent="-371285">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83342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516" y="654352"/>
            <a:ext cx="9964368" cy="842081"/>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64516" y="1694565"/>
            <a:ext cx="4677661" cy="5023373"/>
          </a:xfrm>
          <a:prstGeom prst="rect">
            <a:avLst/>
          </a:prstGeom>
        </p:spPr>
        <p:txBody>
          <a:bodyPr spcFirstLastPara="1" wrap="square" lIns="91425" tIns="91425" rIns="91425" bIns="91425" anchor="t" anchorCtr="0">
            <a:normAutofit/>
          </a:bodyPr>
          <a:lstStyle>
            <a:lvl1pPr marL="534650" lvl="0" indent="-371285">
              <a:spcBef>
                <a:spcPts val="0"/>
              </a:spcBef>
              <a:spcAft>
                <a:spcPts val="0"/>
              </a:spcAft>
              <a:buSzPts val="1400"/>
              <a:buChar char="●"/>
              <a:defRPr sz="1637"/>
            </a:lvl1pPr>
            <a:lvl2pPr marL="1069299" lvl="1" indent="-356433">
              <a:spcBef>
                <a:spcPts val="0"/>
              </a:spcBef>
              <a:spcAft>
                <a:spcPts val="0"/>
              </a:spcAft>
              <a:buSzPts val="1200"/>
              <a:buChar char="○"/>
              <a:defRPr sz="1403"/>
            </a:lvl2pPr>
            <a:lvl3pPr marL="1603949" lvl="2" indent="-356433">
              <a:spcBef>
                <a:spcPts val="0"/>
              </a:spcBef>
              <a:spcAft>
                <a:spcPts val="0"/>
              </a:spcAft>
              <a:buSzPts val="1200"/>
              <a:buChar char="■"/>
              <a:defRPr sz="1403"/>
            </a:lvl3pPr>
            <a:lvl4pPr marL="2138599" lvl="3" indent="-356433">
              <a:spcBef>
                <a:spcPts val="0"/>
              </a:spcBef>
              <a:spcAft>
                <a:spcPts val="0"/>
              </a:spcAft>
              <a:buSzPts val="1200"/>
              <a:buChar char="●"/>
              <a:defRPr sz="1403"/>
            </a:lvl4pPr>
            <a:lvl5pPr marL="2673248" lvl="4" indent="-356433">
              <a:spcBef>
                <a:spcPts val="0"/>
              </a:spcBef>
              <a:spcAft>
                <a:spcPts val="0"/>
              </a:spcAft>
              <a:buSzPts val="1200"/>
              <a:buChar char="○"/>
              <a:defRPr sz="1403"/>
            </a:lvl5pPr>
            <a:lvl6pPr marL="3207898" lvl="5" indent="-356433">
              <a:spcBef>
                <a:spcPts val="0"/>
              </a:spcBef>
              <a:spcAft>
                <a:spcPts val="0"/>
              </a:spcAft>
              <a:buSzPts val="1200"/>
              <a:buChar char="■"/>
              <a:defRPr sz="1403"/>
            </a:lvl6pPr>
            <a:lvl7pPr marL="3742548" lvl="6" indent="-356433">
              <a:spcBef>
                <a:spcPts val="0"/>
              </a:spcBef>
              <a:spcAft>
                <a:spcPts val="0"/>
              </a:spcAft>
              <a:buSzPts val="1200"/>
              <a:buChar char="●"/>
              <a:defRPr sz="1403"/>
            </a:lvl7pPr>
            <a:lvl8pPr marL="4277197" lvl="7" indent="-356433">
              <a:spcBef>
                <a:spcPts val="0"/>
              </a:spcBef>
              <a:spcAft>
                <a:spcPts val="0"/>
              </a:spcAft>
              <a:buSzPts val="1200"/>
              <a:buChar char="○"/>
              <a:defRPr sz="1403"/>
            </a:lvl8pPr>
            <a:lvl9pPr marL="4811847" lvl="8" indent="-356433">
              <a:spcBef>
                <a:spcPts val="0"/>
              </a:spcBef>
              <a:spcAft>
                <a:spcPts val="0"/>
              </a:spcAft>
              <a:buSzPts val="1200"/>
              <a:buChar char="■"/>
              <a:defRPr sz="1403"/>
            </a:lvl9pPr>
          </a:lstStyle>
          <a:p>
            <a:endParaRPr/>
          </a:p>
        </p:txBody>
      </p:sp>
      <p:sp>
        <p:nvSpPr>
          <p:cNvPr id="23" name="Google Shape;23;p5"/>
          <p:cNvSpPr txBox="1">
            <a:spLocks noGrp="1"/>
          </p:cNvSpPr>
          <p:nvPr>
            <p:ph type="body" idx="2"/>
          </p:nvPr>
        </p:nvSpPr>
        <p:spPr>
          <a:xfrm>
            <a:off x="5651223" y="1694565"/>
            <a:ext cx="4677661" cy="5023373"/>
          </a:xfrm>
          <a:prstGeom prst="rect">
            <a:avLst/>
          </a:prstGeom>
        </p:spPr>
        <p:txBody>
          <a:bodyPr spcFirstLastPara="1" wrap="square" lIns="91425" tIns="91425" rIns="91425" bIns="91425" anchor="t" anchorCtr="0">
            <a:normAutofit/>
          </a:bodyPr>
          <a:lstStyle>
            <a:lvl1pPr marL="534650" lvl="0" indent="-371285">
              <a:spcBef>
                <a:spcPts val="0"/>
              </a:spcBef>
              <a:spcAft>
                <a:spcPts val="0"/>
              </a:spcAft>
              <a:buSzPts val="1400"/>
              <a:buChar char="●"/>
              <a:defRPr sz="1637"/>
            </a:lvl1pPr>
            <a:lvl2pPr marL="1069299" lvl="1" indent="-356433">
              <a:spcBef>
                <a:spcPts val="0"/>
              </a:spcBef>
              <a:spcAft>
                <a:spcPts val="0"/>
              </a:spcAft>
              <a:buSzPts val="1200"/>
              <a:buChar char="○"/>
              <a:defRPr sz="1403"/>
            </a:lvl2pPr>
            <a:lvl3pPr marL="1603949" lvl="2" indent="-356433">
              <a:spcBef>
                <a:spcPts val="0"/>
              </a:spcBef>
              <a:spcAft>
                <a:spcPts val="0"/>
              </a:spcAft>
              <a:buSzPts val="1200"/>
              <a:buChar char="■"/>
              <a:defRPr sz="1403"/>
            </a:lvl3pPr>
            <a:lvl4pPr marL="2138599" lvl="3" indent="-356433">
              <a:spcBef>
                <a:spcPts val="0"/>
              </a:spcBef>
              <a:spcAft>
                <a:spcPts val="0"/>
              </a:spcAft>
              <a:buSzPts val="1200"/>
              <a:buChar char="●"/>
              <a:defRPr sz="1403"/>
            </a:lvl4pPr>
            <a:lvl5pPr marL="2673248" lvl="4" indent="-356433">
              <a:spcBef>
                <a:spcPts val="0"/>
              </a:spcBef>
              <a:spcAft>
                <a:spcPts val="0"/>
              </a:spcAft>
              <a:buSzPts val="1200"/>
              <a:buChar char="○"/>
              <a:defRPr sz="1403"/>
            </a:lvl5pPr>
            <a:lvl6pPr marL="3207898" lvl="5" indent="-356433">
              <a:spcBef>
                <a:spcPts val="0"/>
              </a:spcBef>
              <a:spcAft>
                <a:spcPts val="0"/>
              </a:spcAft>
              <a:buSzPts val="1200"/>
              <a:buChar char="■"/>
              <a:defRPr sz="1403"/>
            </a:lvl6pPr>
            <a:lvl7pPr marL="3742548" lvl="6" indent="-356433">
              <a:spcBef>
                <a:spcPts val="0"/>
              </a:spcBef>
              <a:spcAft>
                <a:spcPts val="0"/>
              </a:spcAft>
              <a:buSzPts val="1200"/>
              <a:buChar char="●"/>
              <a:defRPr sz="1403"/>
            </a:lvl7pPr>
            <a:lvl8pPr marL="4277197" lvl="7" indent="-356433">
              <a:spcBef>
                <a:spcPts val="0"/>
              </a:spcBef>
              <a:spcAft>
                <a:spcPts val="0"/>
              </a:spcAft>
              <a:buSzPts val="1200"/>
              <a:buChar char="○"/>
              <a:defRPr sz="1403"/>
            </a:lvl8pPr>
            <a:lvl9pPr marL="4811847" lvl="8" indent="-356433">
              <a:spcBef>
                <a:spcPts val="0"/>
              </a:spcBef>
              <a:spcAft>
                <a:spcPts val="0"/>
              </a:spcAft>
              <a:buSzPts val="1200"/>
              <a:buChar char="■"/>
              <a:defRPr sz="1403"/>
            </a:lvl9pPr>
          </a:lstStyle>
          <a:p>
            <a:endParaRPr/>
          </a:p>
        </p:txBody>
      </p:sp>
      <p:sp>
        <p:nvSpPr>
          <p:cNvPr id="24" name="Google Shape;24;p5"/>
          <p:cNvSpPr txBox="1">
            <a:spLocks noGrp="1"/>
          </p:cNvSpPr>
          <p:nvPr>
            <p:ph type="sldNum" idx="12"/>
          </p:nvPr>
        </p:nvSpPr>
        <p:spPr>
          <a:xfrm>
            <a:off x="9908069" y="6856656"/>
            <a:ext cx="641674" cy="578738"/>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817452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3748620" y="1226020"/>
            <a:ext cx="3196158" cy="379094"/>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1400"/>
              <a:buFont typeface="Arial"/>
              <a:buNone/>
              <a:defRPr sz="2300" b="1" i="0" u="none" strike="noStrike" cap="none">
                <a:solidFill>
                  <a:schemeClr val="lt1"/>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0"/>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marR="0" lvl="0"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9pPr>
          </a:lstStyle>
          <a:p>
            <a:endParaRPr/>
          </a:p>
        </p:txBody>
      </p:sp>
      <p:sp>
        <p:nvSpPr>
          <p:cNvPr id="8" name="Google Shape;8;p10"/>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marR="0" lvl="0" algn="ctr" rtl="0">
              <a:lnSpc>
                <a:spcPct val="100000"/>
              </a:lnSpc>
              <a:spcBef>
                <a:spcPts val="0"/>
              </a:spcBef>
              <a:spcAft>
                <a:spcPts val="0"/>
              </a:spcAft>
              <a:buClr>
                <a:srgbClr val="000000"/>
              </a:buClr>
              <a:buSzPts val="1400"/>
              <a:buFont typeface="Arial"/>
              <a:buNone/>
              <a:defRPr sz="1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10357832" y="7319954"/>
            <a:ext cx="93345" cy="114300"/>
          </a:xfrm>
          <a:prstGeom prst="rect">
            <a:avLst/>
          </a:prstGeom>
          <a:noFill/>
          <a:ln>
            <a:noFill/>
          </a:ln>
        </p:spPr>
        <p:txBody>
          <a:bodyPr spcFirstLastPara="1" wrap="square" lIns="0" tIns="0" rIns="0" bIns="0" anchor="t" anchorCtr="0">
            <a:spAutoFit/>
          </a:bodyPr>
          <a:lstStyle>
            <a:lvl1pPr marL="25400" marR="0" lvl="0"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1pPr>
            <a:lvl2pPr marL="25400" marR="0" lvl="1"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2pPr>
            <a:lvl3pPr marL="25400" marR="0" lvl="2"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3pPr>
            <a:lvl4pPr marL="25400" marR="0" lvl="3"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4pPr>
            <a:lvl5pPr marL="25400" marR="0" lvl="4"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5pPr>
            <a:lvl6pPr marL="25400" marR="0" lvl="5"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6pPr>
            <a:lvl7pPr marL="25400" marR="0" lvl="6"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7pPr>
            <a:lvl8pPr marL="25400" marR="0" lvl="7"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8pPr>
            <a:lvl9pPr marL="25400" marR="0" lvl="8" indent="0" algn="l" rtl="0">
              <a:lnSpc>
                <a:spcPct val="100000"/>
              </a:lnSpc>
              <a:spcBef>
                <a:spcPts val="0"/>
              </a:spcBef>
              <a:spcAft>
                <a:spcPts val="0"/>
              </a:spcAft>
              <a:buClr>
                <a:srgbClr val="000000"/>
              </a:buClr>
              <a:buSzPts val="600"/>
              <a:buFont typeface="Arial"/>
              <a:buNone/>
              <a:defRPr sz="600" b="0" i="0" u="none" strike="noStrike" cap="none">
                <a:solidFill>
                  <a:srgbClr val="231F20"/>
                </a:solidFill>
                <a:latin typeface="Helvetica Neue"/>
                <a:ea typeface="Helvetica Neue"/>
                <a:cs typeface="Helvetica Neue"/>
                <a:sym typeface="Helvetica Neue"/>
              </a:defRPr>
            </a:lvl9pPr>
          </a:lstStyle>
          <a:p>
            <a:pPr marL="25400" lvl="0" indent="0" algn="l"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1A3E"/>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516" y="654352"/>
            <a:ext cx="9964368" cy="842081"/>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64516" y="1694565"/>
            <a:ext cx="9964368" cy="5023373"/>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9908069" y="6856656"/>
            <a:ext cx="641674" cy="578738"/>
          </a:xfrm>
          <a:prstGeom prst="rect">
            <a:avLst/>
          </a:prstGeom>
          <a:noFill/>
          <a:ln>
            <a:noFill/>
          </a:ln>
        </p:spPr>
        <p:txBody>
          <a:bodyPr spcFirstLastPara="1" wrap="square" lIns="91425" tIns="91425" rIns="91425" bIns="91425" anchor="ctr" anchorCtr="0">
            <a:normAutofit/>
          </a:bodyPr>
          <a:lstStyle>
            <a:lvl1pPr lvl="0" algn="r">
              <a:buNone/>
              <a:defRPr sz="1169">
                <a:solidFill>
                  <a:schemeClr val="dk2"/>
                </a:solidFill>
              </a:defRPr>
            </a:lvl1pPr>
            <a:lvl2pPr lvl="1" algn="r">
              <a:buNone/>
              <a:defRPr sz="1169">
                <a:solidFill>
                  <a:schemeClr val="dk2"/>
                </a:solidFill>
              </a:defRPr>
            </a:lvl2pPr>
            <a:lvl3pPr lvl="2" algn="r">
              <a:buNone/>
              <a:defRPr sz="1169">
                <a:solidFill>
                  <a:schemeClr val="dk2"/>
                </a:solidFill>
              </a:defRPr>
            </a:lvl3pPr>
            <a:lvl4pPr lvl="3" algn="r">
              <a:buNone/>
              <a:defRPr sz="1169">
                <a:solidFill>
                  <a:schemeClr val="dk2"/>
                </a:solidFill>
              </a:defRPr>
            </a:lvl4pPr>
            <a:lvl5pPr lvl="4" algn="r">
              <a:buNone/>
              <a:defRPr sz="1169">
                <a:solidFill>
                  <a:schemeClr val="dk2"/>
                </a:solidFill>
              </a:defRPr>
            </a:lvl5pPr>
            <a:lvl6pPr lvl="5" algn="r">
              <a:buNone/>
              <a:defRPr sz="1169">
                <a:solidFill>
                  <a:schemeClr val="dk2"/>
                </a:solidFill>
              </a:defRPr>
            </a:lvl6pPr>
            <a:lvl7pPr lvl="6" algn="r">
              <a:buNone/>
              <a:defRPr sz="1169">
                <a:solidFill>
                  <a:schemeClr val="dk2"/>
                </a:solidFill>
              </a:defRPr>
            </a:lvl7pPr>
            <a:lvl8pPr lvl="7" algn="r">
              <a:buNone/>
              <a:defRPr sz="1169">
                <a:solidFill>
                  <a:schemeClr val="dk2"/>
                </a:solidFill>
              </a:defRPr>
            </a:lvl8pPr>
            <a:lvl9pPr lvl="8" algn="r">
              <a:buNone/>
              <a:defRPr sz="1169">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90540644"/>
      </p:ext>
    </p:extLst>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63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echshecan.org/tech-we-can"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s://techshecan.org/tech-we-can#newsletter" TargetMode="External"/><Relationship Id="rId4" Type="http://schemas.openxmlformats.org/officeDocument/2006/relationships/hyperlink" Target="https://share-eu1.hsforms.com/1fF5UV0k2SOyHznNhEO8i3Af4gx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hyperlink" Target="https://www.sciencemuseum.org.uk/games-and-apps" TargetMode="External"/><Relationship Id="rId7" Type="http://schemas.openxmlformats.org/officeDocument/2006/relationships/hyperlink" Target="https://www.appsforgood.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stem.org.uk/" TargetMode="External"/><Relationship Id="rId11" Type="http://schemas.openxmlformats.org/officeDocument/2006/relationships/image" Target="../media/image15.jpg"/><Relationship Id="rId5" Type="http://schemas.openxmlformats.org/officeDocument/2006/relationships/hyperlink" Target="https://microbit.org/do-your-bit/" TargetMode="External"/><Relationship Id="rId10" Type="http://schemas.openxmlformats.org/officeDocument/2006/relationships/hyperlink" Target="https://uk.girlswhocode.com/" TargetMode="External"/><Relationship Id="rId4" Type="http://schemas.openxmlformats.org/officeDocument/2006/relationships/hyperlink" Target="http://www.thisisengineering.org.uk/" TargetMode="External"/><Relationship Id="rId9" Type="http://schemas.openxmlformats.org/officeDocument/2006/relationships/hyperlink" Target="https://www.girlsintocoding.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0"/>
          <p:cNvSpPr txBox="1">
            <a:spLocks noGrp="1"/>
          </p:cNvSpPr>
          <p:nvPr>
            <p:ph type="ctrTitle"/>
          </p:nvPr>
        </p:nvSpPr>
        <p:spPr>
          <a:xfrm>
            <a:off x="466977" y="3770498"/>
            <a:ext cx="5681396" cy="808751"/>
          </a:xfrm>
          <a:prstGeom prst="rect">
            <a:avLst/>
          </a:prstGeom>
        </p:spPr>
        <p:txBody>
          <a:bodyPr spcFirstLastPara="1" wrap="square" lIns="106916" tIns="106916" rIns="106916" bIns="106916" anchor="b" anchorCtr="0">
            <a:normAutofit/>
          </a:bodyPr>
          <a:lstStyle/>
          <a:p>
            <a:pPr algn="l"/>
            <a:r>
              <a:rPr lang="en-US" sz="3898" b="1" dirty="0">
                <a:solidFill>
                  <a:srgbClr val="FF6023"/>
                </a:solidFill>
                <a:latin typeface="Poppins"/>
                <a:ea typeface="Poppins"/>
                <a:cs typeface="Poppins"/>
                <a:sym typeface="Poppins"/>
              </a:rPr>
              <a:t>Curriculum Overview</a:t>
            </a:r>
            <a:endParaRPr sz="3898" b="1" dirty="0">
              <a:solidFill>
                <a:srgbClr val="FFC8D2"/>
              </a:solidFill>
              <a:latin typeface="Poppins"/>
              <a:ea typeface="Poppins"/>
              <a:cs typeface="Poppins"/>
              <a:sym typeface="Poppins"/>
            </a:endParaRPr>
          </a:p>
        </p:txBody>
      </p:sp>
      <p:pic>
        <p:nvPicPr>
          <p:cNvPr id="6" name="Picture 5">
            <a:extLst>
              <a:ext uri="{FF2B5EF4-FFF2-40B4-BE49-F238E27FC236}">
                <a16:creationId xmlns:a16="http://schemas.microsoft.com/office/drawing/2014/main" id="{1238CBD5-C0AC-B3E0-B4C2-877C6836D41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a:fillRect/>
          </a:stretch>
        </p:blipFill>
        <p:spPr>
          <a:xfrm>
            <a:off x="4319753" y="231192"/>
            <a:ext cx="3269995" cy="3269995"/>
          </a:xfrm>
          <a:prstGeom prst="ellipse">
            <a:avLst/>
          </a:prstGeom>
        </p:spPr>
      </p:pic>
      <p:pic>
        <p:nvPicPr>
          <p:cNvPr id="193" name="Google Shape;193;p30" title="GirlsinAISummit-TechSheCanxAccenture-07Mar2025-DecoyMedia-140.jpg"/>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6373648" y="1700662"/>
            <a:ext cx="5681395" cy="5757175"/>
          </a:xfrm>
          <a:prstGeom prst="ellipse">
            <a:avLst/>
          </a:prstGeom>
          <a:noFill/>
          <a:ln>
            <a:noFill/>
          </a:ln>
          <a:effectLst>
            <a:outerShdw blurRad="57150" dist="19050" dir="5400000" algn="bl" rotWithShape="0">
              <a:srgbClr val="000000">
                <a:alpha val="50000"/>
              </a:srgbClr>
            </a:outerShdw>
          </a:effectLst>
        </p:spPr>
      </p:pic>
      <p:pic>
        <p:nvPicPr>
          <p:cNvPr id="2" name="Picture 1">
            <a:extLst>
              <a:ext uri="{FF2B5EF4-FFF2-40B4-BE49-F238E27FC236}">
                <a16:creationId xmlns:a16="http://schemas.microsoft.com/office/drawing/2014/main" id="{FC63552F-212A-7E51-8D8B-521080E98A72}"/>
              </a:ext>
            </a:extLst>
          </p:cNvPr>
          <p:cNvPicPr>
            <a:picLocks noChangeAspect="1"/>
          </p:cNvPicPr>
          <p:nvPr/>
        </p:nvPicPr>
        <p:blipFill>
          <a:blip r:embed="rId5"/>
          <a:stretch>
            <a:fillRect/>
          </a:stretch>
        </p:blipFill>
        <p:spPr>
          <a:xfrm>
            <a:off x="130267" y="66675"/>
            <a:ext cx="2784640" cy="2784640"/>
          </a:xfrm>
          <a:prstGeom prst="rect">
            <a:avLst/>
          </a:prstGeom>
        </p:spPr>
      </p:pic>
      <p:sp>
        <p:nvSpPr>
          <p:cNvPr id="7" name="TextBox 6">
            <a:extLst>
              <a:ext uri="{FF2B5EF4-FFF2-40B4-BE49-F238E27FC236}">
                <a16:creationId xmlns:a16="http://schemas.microsoft.com/office/drawing/2014/main" id="{B08BBA10-58F4-2A0B-3757-DA44A91F8904}"/>
              </a:ext>
            </a:extLst>
          </p:cNvPr>
          <p:cNvSpPr txBox="1"/>
          <p:nvPr/>
        </p:nvSpPr>
        <p:spPr>
          <a:xfrm>
            <a:off x="466977" y="6971776"/>
            <a:ext cx="4310319" cy="246221"/>
          </a:xfrm>
          <a:prstGeom prst="rect">
            <a:avLst/>
          </a:prstGeom>
          <a:noFill/>
        </p:spPr>
        <p:txBody>
          <a:bodyPr wrap="square">
            <a:spAutoFit/>
          </a:bodyPr>
          <a:lstStyle/>
          <a:p>
            <a:r>
              <a:rPr lang="en-US" sz="1000" dirty="0">
                <a:solidFill>
                  <a:srgbClr val="EBEBEF"/>
                </a:solidFill>
                <a:latin typeface="Poppins"/>
                <a:ea typeface="Poppins"/>
                <a:cs typeface="Poppins"/>
                <a:sym typeface="Poppins"/>
              </a:rPr>
              <a:t>Created by</a:t>
            </a:r>
            <a:endParaRPr lang="en-GB" sz="1000" dirty="0"/>
          </a:p>
        </p:txBody>
      </p:sp>
      <p:pic>
        <p:nvPicPr>
          <p:cNvPr id="11" name="Picture 10">
            <a:extLst>
              <a:ext uri="{FF2B5EF4-FFF2-40B4-BE49-F238E27FC236}">
                <a16:creationId xmlns:a16="http://schemas.microsoft.com/office/drawing/2014/main" id="{828AB973-BB21-0711-B8E1-8B561F5024B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359249" y="6656451"/>
            <a:ext cx="660308" cy="725900"/>
          </a:xfrm>
          <a:prstGeom prst="rect">
            <a:avLst/>
          </a:prstGeom>
        </p:spPr>
      </p:pic>
      <p:sp>
        <p:nvSpPr>
          <p:cNvPr id="13" name="TextBox 12">
            <a:extLst>
              <a:ext uri="{FF2B5EF4-FFF2-40B4-BE49-F238E27FC236}">
                <a16:creationId xmlns:a16="http://schemas.microsoft.com/office/drawing/2014/main" id="{2C0F5937-0E90-9AAD-B8D9-D02ED5C7D994}"/>
              </a:ext>
            </a:extLst>
          </p:cNvPr>
          <p:cNvSpPr txBox="1"/>
          <p:nvPr/>
        </p:nvSpPr>
        <p:spPr>
          <a:xfrm>
            <a:off x="2038607" y="6971775"/>
            <a:ext cx="6057900" cy="246221"/>
          </a:xfrm>
          <a:prstGeom prst="rect">
            <a:avLst/>
          </a:prstGeom>
          <a:noFill/>
        </p:spPr>
        <p:txBody>
          <a:bodyPr wrap="square">
            <a:spAutoFit/>
          </a:bodyPr>
          <a:lstStyle/>
          <a:p>
            <a:r>
              <a:rPr lang="en-GB" sz="1000" dirty="0">
                <a:solidFill>
                  <a:srgbClr val="EBEBEF"/>
                </a:solidFill>
                <a:latin typeface="Poppins"/>
                <a:ea typeface="Poppins"/>
                <a:cs typeface="Poppins"/>
                <a:sym typeface="Poppins"/>
              </a:rPr>
              <a:t>© 2022 updated 2025</a:t>
            </a:r>
            <a:endParaRPr lang="en-GB"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48"/>
        <p:cNvGrpSpPr/>
        <p:nvPr/>
      </p:nvGrpSpPr>
      <p:grpSpPr>
        <a:xfrm>
          <a:off x="0" y="0"/>
          <a:ext cx="0" cy="0"/>
          <a:chOff x="0" y="0"/>
          <a:chExt cx="0" cy="0"/>
        </a:xfrm>
      </p:grpSpPr>
      <p:sp>
        <p:nvSpPr>
          <p:cNvPr id="49" name="Google Shape;49;p2"/>
          <p:cNvSpPr/>
          <p:nvPr/>
        </p:nvSpPr>
        <p:spPr>
          <a:xfrm>
            <a:off x="5078095" y="321894"/>
            <a:ext cx="5292090" cy="4104004"/>
          </a:xfrm>
          <a:prstGeom prst="roundRect">
            <a:avLst/>
          </a:pr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1A3E"/>
              </a:solidFill>
              <a:latin typeface="Calibri"/>
              <a:ea typeface="Calibri"/>
              <a:cs typeface="Calibri"/>
              <a:sym typeface="Calibri"/>
            </a:endParaRPr>
          </a:p>
        </p:txBody>
      </p:sp>
      <p:sp>
        <p:nvSpPr>
          <p:cNvPr id="50" name="Google Shape;50;p2"/>
          <p:cNvSpPr txBox="1">
            <a:spLocks noGrp="1"/>
          </p:cNvSpPr>
          <p:nvPr>
            <p:ph type="title"/>
          </p:nvPr>
        </p:nvSpPr>
        <p:spPr>
          <a:xfrm>
            <a:off x="3786719" y="1000125"/>
            <a:ext cx="3595156" cy="368686"/>
          </a:xfrm>
          <a:prstGeom prst="rect">
            <a:avLst/>
          </a:prstGeom>
          <a:noFill/>
          <a:ln>
            <a:noFill/>
          </a:ln>
        </p:spPr>
        <p:txBody>
          <a:bodyPr spcFirstLastPara="1" wrap="square" lIns="0" tIns="14600" rIns="0" bIns="0" anchor="t" anchorCtr="0">
            <a:spAutoFit/>
          </a:bodyPr>
          <a:lstStyle/>
          <a:p>
            <a:pPr marL="1949450" lvl="0" indent="0" algn="l" rtl="0">
              <a:lnSpc>
                <a:spcPct val="100000"/>
              </a:lnSpc>
              <a:spcBef>
                <a:spcPts val="0"/>
              </a:spcBef>
              <a:spcAft>
                <a:spcPts val="0"/>
              </a:spcAft>
              <a:buSzPts val="1400"/>
              <a:buNone/>
            </a:pPr>
            <a:r>
              <a:rPr lang="en-GB" dirty="0"/>
              <a:t>Contents</a:t>
            </a:r>
            <a:endParaRPr dirty="0"/>
          </a:p>
        </p:txBody>
      </p:sp>
      <p:sp>
        <p:nvSpPr>
          <p:cNvPr id="52" name="Google Shape;52;p2"/>
          <p:cNvSpPr/>
          <p:nvPr/>
        </p:nvSpPr>
        <p:spPr>
          <a:xfrm>
            <a:off x="321894" y="4502112"/>
            <a:ext cx="4680585" cy="2736215"/>
          </a:xfrm>
          <a:prstGeom prst="roundRect">
            <a:avLst/>
          </a:prstGeom>
          <a:solidFill>
            <a:srgbClr val="FFC8D2"/>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1A3E"/>
              </a:solidFill>
              <a:latin typeface="Calibri"/>
              <a:ea typeface="Calibri"/>
              <a:cs typeface="Calibri"/>
              <a:sym typeface="Calibri"/>
            </a:endParaRPr>
          </a:p>
        </p:txBody>
      </p:sp>
      <p:sp>
        <p:nvSpPr>
          <p:cNvPr id="54" name="Google Shape;54;p2"/>
          <p:cNvSpPr txBox="1"/>
          <p:nvPr/>
        </p:nvSpPr>
        <p:spPr>
          <a:xfrm>
            <a:off x="536808" y="6040460"/>
            <a:ext cx="3937343" cy="799573"/>
          </a:xfrm>
          <a:prstGeom prst="rect">
            <a:avLst/>
          </a:prstGeom>
          <a:noFill/>
          <a:ln>
            <a:noFill/>
          </a:ln>
        </p:spPr>
        <p:txBody>
          <a:bodyPr spcFirstLastPara="1" wrap="square" lIns="0" tIns="14600" rIns="0" bIns="0" anchor="t" anchorCtr="0">
            <a:spAutoFit/>
          </a:bodyPr>
          <a:lstStyle/>
          <a:p>
            <a:pPr marL="12700" marR="0" lvl="0" indent="0" algn="l" rtl="0">
              <a:lnSpc>
                <a:spcPct val="100000"/>
              </a:lnSpc>
              <a:spcBef>
                <a:spcPts val="0"/>
              </a:spcBef>
              <a:spcAft>
                <a:spcPts val="0"/>
              </a:spcAft>
              <a:buClr>
                <a:srgbClr val="000000"/>
              </a:buClr>
              <a:buSzPts val="2300"/>
              <a:buFont typeface="Arial"/>
              <a:buNone/>
            </a:pPr>
            <a:br>
              <a:rPr lang="en-GB" sz="2300" b="1" i="0" u="none" strike="noStrike" cap="none" dirty="0">
                <a:solidFill>
                  <a:schemeClr val="bg1"/>
                </a:solidFill>
                <a:latin typeface="Poppins"/>
                <a:ea typeface="Poppins"/>
                <a:cs typeface="Poppins"/>
                <a:sym typeface="Poppins"/>
              </a:rPr>
            </a:br>
            <a:r>
              <a:rPr lang="en-GB" sz="2800" b="1" i="0" u="none" strike="noStrike" cap="none" dirty="0">
                <a:solidFill>
                  <a:schemeClr val="bg1"/>
                </a:solidFill>
                <a:latin typeface="Poppins"/>
                <a:ea typeface="Poppins"/>
                <a:cs typeface="Poppins"/>
                <a:sym typeface="Poppins"/>
              </a:rPr>
              <a:t>Curriculum </a:t>
            </a:r>
            <a:r>
              <a:rPr lang="en-GB" sz="2800" b="1" dirty="0">
                <a:solidFill>
                  <a:schemeClr val="bg1"/>
                </a:solidFill>
                <a:latin typeface="Poppins"/>
                <a:ea typeface="Poppins"/>
                <a:cs typeface="Poppins"/>
                <a:sym typeface="Poppins"/>
              </a:rPr>
              <a:t>O</a:t>
            </a:r>
            <a:r>
              <a:rPr lang="en-GB" sz="2800" b="1" i="0" u="none" strike="noStrike" cap="none" dirty="0">
                <a:solidFill>
                  <a:schemeClr val="bg1"/>
                </a:solidFill>
                <a:latin typeface="Poppins"/>
                <a:ea typeface="Poppins"/>
                <a:cs typeface="Poppins"/>
                <a:sym typeface="Poppins"/>
              </a:rPr>
              <a:t>verview</a:t>
            </a:r>
            <a:endParaRPr sz="2300" b="0" i="0" u="none" strike="noStrike" cap="none" dirty="0">
              <a:solidFill>
                <a:schemeClr val="bg1"/>
              </a:solidFill>
              <a:latin typeface="Poppins"/>
              <a:ea typeface="Poppins"/>
              <a:cs typeface="Poppins"/>
              <a:sym typeface="Poppins"/>
            </a:endParaRPr>
          </a:p>
        </p:txBody>
      </p:sp>
      <p:graphicFrame>
        <p:nvGraphicFramePr>
          <p:cNvPr id="55" name="Google Shape;55;p2"/>
          <p:cNvGraphicFramePr/>
          <p:nvPr>
            <p:extLst>
              <p:ext uri="{D42A27DB-BD31-4B8C-83A1-F6EECF244321}">
                <p14:modId xmlns:p14="http://schemas.microsoft.com/office/powerpoint/2010/main" val="1511537763"/>
              </p:ext>
            </p:extLst>
          </p:nvPr>
        </p:nvGraphicFramePr>
        <p:xfrm>
          <a:off x="5752420" y="1561845"/>
          <a:ext cx="4086905" cy="2181480"/>
        </p:xfrm>
        <a:graphic>
          <a:graphicData uri="http://schemas.openxmlformats.org/drawingml/2006/table">
            <a:tbl>
              <a:tblPr firstRow="1" bandRow="1">
                <a:noFill/>
                <a:tableStyleId>{83971466-A081-40D4-A840-D1BED80EEF5A}</a:tableStyleId>
              </a:tblPr>
              <a:tblGrid>
                <a:gridCol w="3525967">
                  <a:extLst>
                    <a:ext uri="{9D8B030D-6E8A-4147-A177-3AD203B41FA5}">
                      <a16:colId xmlns:a16="http://schemas.microsoft.com/office/drawing/2014/main" val="20000"/>
                    </a:ext>
                  </a:extLst>
                </a:gridCol>
                <a:gridCol w="560938">
                  <a:extLst>
                    <a:ext uri="{9D8B030D-6E8A-4147-A177-3AD203B41FA5}">
                      <a16:colId xmlns:a16="http://schemas.microsoft.com/office/drawing/2014/main" val="20001"/>
                    </a:ext>
                  </a:extLst>
                </a:gridCol>
              </a:tblGrid>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Design principles</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Helvetica Neue"/>
                          <a:ea typeface="Helvetica Neue"/>
                          <a:cs typeface="Helvetica Neue"/>
                          <a:sym typeface="Helvetica Neue"/>
                        </a:rPr>
                        <a:t>1</a:t>
                      </a:r>
                      <a:endParaRPr sz="1400" u="none" strike="noStrike" cap="none" dirty="0"/>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Overview</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GB" sz="1100" u="none" strike="noStrike" cap="none">
                          <a:solidFill>
                            <a:schemeClr val="lt1"/>
                          </a:solidFill>
                          <a:latin typeface="Helvetica Neue"/>
                          <a:ea typeface="Helvetica Neue"/>
                          <a:cs typeface="Helvetica Neue"/>
                          <a:sym typeface="Helvetica Neue"/>
                        </a:rPr>
                        <a:t>1</a:t>
                      </a:r>
                      <a:endParaRPr sz="1400" u="none" strike="noStrike" cap="none"/>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Lesson plan synopses</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Helvetica Neue"/>
                          <a:ea typeface="Helvetica Neue"/>
                          <a:cs typeface="Helvetica Neue"/>
                          <a:sym typeface="Helvetica Neue"/>
                        </a:rPr>
                        <a:t>2</a:t>
                      </a:r>
                      <a:endParaRPr sz="1400" u="none" strike="noStrike" cap="none" dirty="0"/>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Tech We Can Gatsby Benchmark links</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Helvetica Neue"/>
                          <a:ea typeface="Helvetica Neue"/>
                          <a:cs typeface="Helvetica Neue"/>
                          <a:sym typeface="Helvetica Neue"/>
                        </a:rPr>
                        <a:t>3</a:t>
                      </a:r>
                      <a:endParaRPr sz="1400" u="none" strike="noStrike" cap="none" dirty="0"/>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National Curriculum links</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US" sz="1100" u="none" strike="noStrike" cap="none" dirty="0">
                          <a:solidFill>
                            <a:schemeClr val="lt1"/>
                          </a:solidFill>
                          <a:latin typeface="Helvetica Neue"/>
                          <a:cs typeface="Helvetica Neue"/>
                          <a:sym typeface="Helvetica Neue"/>
                        </a:rPr>
                        <a:t>4</a:t>
                      </a:r>
                      <a:endParaRPr sz="1400" u="none" strike="noStrike" cap="none" dirty="0"/>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Scottish Career Education Standard (3 – 18) links</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lgn="ctr">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Helvetica Neue"/>
                          <a:ea typeface="Helvetica Neue"/>
                          <a:cs typeface="Helvetica Neue"/>
                          <a:sym typeface="Helvetica Neue"/>
                        </a:rPr>
                        <a:t>5</a:t>
                      </a:r>
                      <a:endParaRPr sz="1400" u="none" strike="noStrike" cap="none" dirty="0"/>
                    </a:p>
                  </a:txBody>
                  <a:tcPr marL="0" marR="0" marT="72000" marB="72000">
                    <a:lnT w="12700" cap="flat" cmpd="sng">
                      <a:solidFill>
                        <a:schemeClr val="lt1"/>
                      </a:solidFill>
                      <a:prstDash val="solid"/>
                      <a:round/>
                      <a:headEnd type="none" w="sm" len="sm"/>
                      <a:tailEnd type="none" w="sm" len="sm"/>
                    </a:lnT>
                    <a:lnB w="12700" cap="flat" cmpd="sng" algn="ctr">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Scottish Career Education Standard ‘I can’ statements</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Helvetica Neue"/>
                          <a:ea typeface="Helvetica Neue"/>
                          <a:cs typeface="Helvetica Neue"/>
                          <a:sym typeface="Helvetica Neue"/>
                        </a:rPr>
                        <a:t>6</a:t>
                      </a:r>
                      <a:endParaRPr sz="1400" u="none" strike="noStrike" cap="none" dirty="0"/>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graphicFrame>
        <p:nvGraphicFramePr>
          <p:cNvPr id="2" name="Table 1">
            <a:extLst>
              <a:ext uri="{FF2B5EF4-FFF2-40B4-BE49-F238E27FC236}">
                <a16:creationId xmlns:a16="http://schemas.microsoft.com/office/drawing/2014/main" id="{6121F35B-27C4-4B63-76BD-9A23139F6CF7}"/>
              </a:ext>
            </a:extLst>
          </p:cNvPr>
          <p:cNvGraphicFramePr>
            <a:graphicFrameLocks noGrp="1"/>
          </p:cNvGraphicFramePr>
          <p:nvPr>
            <p:extLst>
              <p:ext uri="{D42A27DB-BD31-4B8C-83A1-F6EECF244321}">
                <p14:modId xmlns:p14="http://schemas.microsoft.com/office/powerpoint/2010/main" val="2899445557"/>
              </p:ext>
            </p:extLst>
          </p:nvPr>
        </p:nvGraphicFramePr>
        <p:xfrm>
          <a:off x="5742895" y="3743325"/>
          <a:ext cx="4086904" cy="311640"/>
        </p:xfrm>
        <a:graphic>
          <a:graphicData uri="http://schemas.openxmlformats.org/drawingml/2006/table">
            <a:tbl>
              <a:tblPr firstRow="1" bandRow="1">
                <a:noFill/>
                <a:tableStyleId>{83971466-A081-40D4-A840-D1BED80EEF5A}</a:tableStyleId>
              </a:tblPr>
              <a:tblGrid>
                <a:gridCol w="3525965">
                  <a:extLst>
                    <a:ext uri="{9D8B030D-6E8A-4147-A177-3AD203B41FA5}">
                      <a16:colId xmlns:a16="http://schemas.microsoft.com/office/drawing/2014/main" val="3971973415"/>
                    </a:ext>
                  </a:extLst>
                </a:gridCol>
                <a:gridCol w="560939">
                  <a:extLst>
                    <a:ext uri="{9D8B030D-6E8A-4147-A177-3AD203B41FA5}">
                      <a16:colId xmlns:a16="http://schemas.microsoft.com/office/drawing/2014/main" val="3291397255"/>
                    </a:ext>
                  </a:extLst>
                </a:gridCol>
              </a:tblGrid>
              <a:tr h="0">
                <a:tc>
                  <a:txBody>
                    <a:bodyPr/>
                    <a:lstStyle/>
                    <a:p>
                      <a:pPr marL="0" marR="0" lvl="0" indent="0" algn="l"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Suggestions for further learning</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100"/>
                        <a:buFont typeface="Arial"/>
                        <a:buNone/>
                      </a:pPr>
                      <a:r>
                        <a:rPr lang="en-GB" sz="1100" u="none" strike="noStrike" cap="none" dirty="0">
                          <a:solidFill>
                            <a:schemeClr val="lt1"/>
                          </a:solidFill>
                          <a:latin typeface="Lora" pitchFamily="2" charset="0"/>
                          <a:ea typeface="Helvetica Neue"/>
                          <a:cs typeface="Helvetica Neue"/>
                          <a:sym typeface="Helvetica Neue"/>
                        </a:rPr>
                        <a:t>7</a:t>
                      </a:r>
                      <a:endParaRPr sz="1400" u="none" strike="noStrike" cap="none" dirty="0">
                        <a:latin typeface="Lora" pitchFamily="2" charset="0"/>
                      </a:endParaRPr>
                    </a:p>
                  </a:txBody>
                  <a:tcPr marL="0" marR="0" marT="72000" marB="720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2514327011"/>
                  </a:ext>
                </a:extLst>
              </a:tr>
            </a:tbl>
          </a:graphicData>
        </a:graphic>
      </p:graphicFrame>
      <p:pic>
        <p:nvPicPr>
          <p:cNvPr id="6" name="Picture 5">
            <a:extLst>
              <a:ext uri="{FF2B5EF4-FFF2-40B4-BE49-F238E27FC236}">
                <a16:creationId xmlns:a16="http://schemas.microsoft.com/office/drawing/2014/main" id="{9FB48336-EC10-6DB9-5D6B-91C5E5F3DEF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6719" y="4762113"/>
            <a:ext cx="1505345" cy="1505345"/>
          </a:xfrm>
          <a:prstGeom prst="rect">
            <a:avLst/>
          </a:prstGeom>
        </p:spPr>
      </p:pic>
      <p:pic>
        <p:nvPicPr>
          <p:cNvPr id="8" name="Picture 7">
            <a:extLst>
              <a:ext uri="{FF2B5EF4-FFF2-40B4-BE49-F238E27FC236}">
                <a16:creationId xmlns:a16="http://schemas.microsoft.com/office/drawing/2014/main" id="{44B453CA-528E-1474-7BF4-EF927CCAE5F4}"/>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21894" y="321678"/>
            <a:ext cx="4679911" cy="4103810"/>
          </a:xfrm>
          <a:prstGeom prst="roundRect">
            <a:avLst/>
          </a:prstGeom>
        </p:spPr>
      </p:pic>
      <p:sp>
        <p:nvSpPr>
          <p:cNvPr id="10" name="Rectangle 1">
            <a:extLst>
              <a:ext uri="{FF2B5EF4-FFF2-40B4-BE49-F238E27FC236}">
                <a16:creationId xmlns:a16="http://schemas.microsoft.com/office/drawing/2014/main" id="{0F92B42B-92C5-0F3E-A454-102EE600C2F2}"/>
              </a:ext>
            </a:extLst>
          </p:cNvPr>
          <p:cNvSpPr>
            <a:spLocks noChangeArrowheads="1"/>
          </p:cNvSpPr>
          <p:nvPr/>
        </p:nvSpPr>
        <p:spPr bwMode="auto">
          <a:xfrm>
            <a:off x="0" y="0"/>
            <a:ext cx="10693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2">
            <a:extLst>
              <a:ext uri="{FF2B5EF4-FFF2-40B4-BE49-F238E27FC236}">
                <a16:creationId xmlns:a16="http://schemas.microsoft.com/office/drawing/2014/main" id="{231070F6-6FAC-7C38-96CC-865BEDD0F444}"/>
              </a:ext>
            </a:extLst>
          </p:cNvPr>
          <p:cNvSpPr>
            <a:spLocks noChangeArrowheads="1"/>
          </p:cNvSpPr>
          <p:nvPr/>
        </p:nvSpPr>
        <p:spPr bwMode="auto">
          <a:xfrm>
            <a:off x="152400" y="152400"/>
            <a:ext cx="10693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5" name="Picture 14">
            <a:extLst>
              <a:ext uri="{FF2B5EF4-FFF2-40B4-BE49-F238E27FC236}">
                <a16:creationId xmlns:a16="http://schemas.microsoft.com/office/drawing/2014/main" id="{504B149D-9E39-3693-E901-1A30085B8B73}"/>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078095" y="4501688"/>
            <a:ext cx="5292090" cy="2736215"/>
          </a:xfrm>
          <a:prstGeom prst="round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p:nvPr/>
        </p:nvSpPr>
        <p:spPr>
          <a:xfrm>
            <a:off x="424993" y="525682"/>
            <a:ext cx="4536000" cy="5168218"/>
          </a:xfrm>
          <a:prstGeom prst="roundRect">
            <a:avLst/>
          </a:pr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EBEBEF"/>
              </a:solidFill>
              <a:latin typeface="Lora" pitchFamily="2" charset="0"/>
              <a:ea typeface="Calibri"/>
              <a:cs typeface="Calibri"/>
              <a:sym typeface="Calibri"/>
            </a:endParaRPr>
          </a:p>
        </p:txBody>
      </p:sp>
      <p:sp>
        <p:nvSpPr>
          <p:cNvPr id="61" name="Google Shape;61;p3"/>
          <p:cNvSpPr txBox="1"/>
          <p:nvPr/>
        </p:nvSpPr>
        <p:spPr>
          <a:xfrm>
            <a:off x="457200" y="818019"/>
            <a:ext cx="3308800" cy="379095"/>
          </a:xfrm>
          <a:prstGeom prst="rect">
            <a:avLst/>
          </a:prstGeom>
          <a:noFill/>
          <a:ln>
            <a:noFill/>
          </a:ln>
        </p:spPr>
        <p:txBody>
          <a:bodyPr spcFirstLastPara="1" wrap="square" lIns="0" tIns="14600" rIns="0" bIns="0" anchor="t" anchorCtr="0">
            <a:spAutoFit/>
          </a:bodyPr>
          <a:lstStyle/>
          <a:p>
            <a:pPr marL="304800" marR="0" lvl="0" indent="0" algn="l" rtl="0">
              <a:lnSpc>
                <a:spcPct val="100000"/>
              </a:lnSpc>
              <a:spcBef>
                <a:spcPts val="0"/>
              </a:spcBef>
              <a:spcAft>
                <a:spcPts val="0"/>
              </a:spcAft>
              <a:buClr>
                <a:srgbClr val="000000"/>
              </a:buClr>
              <a:buSzPts val="2300"/>
              <a:buFont typeface="Arial"/>
              <a:buNone/>
            </a:pPr>
            <a:r>
              <a:rPr lang="en-GB" sz="2300" b="1" i="0" u="none" strike="noStrike" cap="none" dirty="0">
                <a:solidFill>
                  <a:srgbClr val="FF6023"/>
                </a:solidFill>
                <a:latin typeface="Poppins"/>
                <a:ea typeface="Poppins"/>
                <a:cs typeface="Poppins"/>
                <a:sym typeface="Poppins"/>
              </a:rPr>
              <a:t>Design principles</a:t>
            </a:r>
            <a:endParaRPr sz="2300" b="0" i="0" u="none" strike="noStrike" cap="none" dirty="0">
              <a:solidFill>
                <a:srgbClr val="FF6023"/>
              </a:solidFill>
              <a:latin typeface="Poppins"/>
              <a:ea typeface="Poppins"/>
              <a:cs typeface="Poppins"/>
              <a:sym typeface="Poppins"/>
            </a:endParaRPr>
          </a:p>
        </p:txBody>
      </p:sp>
      <p:sp>
        <p:nvSpPr>
          <p:cNvPr id="63" name="Google Shape;63;p3"/>
          <p:cNvSpPr txBox="1"/>
          <p:nvPr/>
        </p:nvSpPr>
        <p:spPr>
          <a:xfrm>
            <a:off x="1339544" y="1582944"/>
            <a:ext cx="127635" cy="412750"/>
          </a:xfrm>
          <a:prstGeom prst="rect">
            <a:avLst/>
          </a:prstGeom>
          <a:noFill/>
          <a:ln>
            <a:noFill/>
          </a:ln>
        </p:spPr>
        <p:txBody>
          <a:bodyPr spcFirstLastPara="1" wrap="square" lIns="0" tIns="17125" rIns="0" bIns="0"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GB" sz="2500" b="1" i="0" u="none" strike="noStrike" cap="none" dirty="0">
                <a:solidFill>
                  <a:srgbClr val="FFC8D2"/>
                </a:solidFill>
                <a:latin typeface="Poppins"/>
                <a:ea typeface="Poppins"/>
                <a:cs typeface="Poppins"/>
                <a:sym typeface="Poppins"/>
              </a:rPr>
              <a:t>1</a:t>
            </a:r>
            <a:endParaRPr sz="2500" b="0" i="0" u="none" strike="noStrike" cap="none" dirty="0">
              <a:solidFill>
                <a:srgbClr val="FFC8D2"/>
              </a:solidFill>
              <a:latin typeface="Poppins"/>
              <a:ea typeface="Poppins"/>
              <a:cs typeface="Poppins"/>
              <a:sym typeface="Poppins"/>
            </a:endParaRPr>
          </a:p>
        </p:txBody>
      </p:sp>
      <p:grpSp>
        <p:nvGrpSpPr>
          <p:cNvPr id="3" name="Group 2">
            <a:extLst>
              <a:ext uri="{FF2B5EF4-FFF2-40B4-BE49-F238E27FC236}">
                <a16:creationId xmlns:a16="http://schemas.microsoft.com/office/drawing/2014/main" id="{9ED563A8-A661-F554-251B-CCA603936848}"/>
              </a:ext>
            </a:extLst>
          </p:cNvPr>
          <p:cNvGrpSpPr/>
          <p:nvPr/>
        </p:nvGrpSpPr>
        <p:grpSpPr>
          <a:xfrm>
            <a:off x="767969" y="1502143"/>
            <a:ext cx="1296000" cy="1296000"/>
            <a:chOff x="767969" y="1502143"/>
            <a:chExt cx="1296000" cy="1296000"/>
          </a:xfrm>
        </p:grpSpPr>
        <p:sp>
          <p:nvSpPr>
            <p:cNvPr id="62" name="Google Shape;62;p3"/>
            <p:cNvSpPr/>
            <p:nvPr/>
          </p:nvSpPr>
          <p:spPr>
            <a:xfrm>
              <a:off x="767969" y="1502143"/>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4" name="Google Shape;64;p3"/>
            <p:cNvSpPr txBox="1"/>
            <p:nvPr/>
          </p:nvSpPr>
          <p:spPr>
            <a:xfrm>
              <a:off x="1029029" y="2076495"/>
              <a:ext cx="876300" cy="414389"/>
            </a:xfrm>
            <a:prstGeom prst="rect">
              <a:avLst/>
            </a:prstGeom>
            <a:noFill/>
            <a:ln>
              <a:noFill/>
            </a:ln>
          </p:spPr>
          <p:txBody>
            <a:bodyPr spcFirstLastPara="1" wrap="square" lIns="0" tIns="13950" rIns="0" bIns="0" anchor="t" anchorCtr="0">
              <a:spAutoFit/>
            </a:bodyPr>
            <a:lstStyle/>
            <a:p>
              <a:pPr marL="0" marR="5080" lvl="0" indent="0" algn="ctr" rtl="0">
                <a:lnSpc>
                  <a:spcPct val="1018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Demonstrate a breadth of careers in tech</a:t>
              </a:r>
              <a:endParaRPr sz="850" b="0" i="0" u="none" strike="noStrike" cap="none" dirty="0">
                <a:solidFill>
                  <a:schemeClr val="bg1"/>
                </a:solidFill>
                <a:latin typeface="Lora" pitchFamily="2" charset="0"/>
                <a:ea typeface="Helvetica Neue"/>
                <a:cs typeface="Helvetica Neue"/>
                <a:sym typeface="Helvetica Neue"/>
              </a:endParaRPr>
            </a:p>
          </p:txBody>
        </p:sp>
      </p:grpSp>
      <p:grpSp>
        <p:nvGrpSpPr>
          <p:cNvPr id="6" name="Group 5">
            <a:extLst>
              <a:ext uri="{FF2B5EF4-FFF2-40B4-BE49-F238E27FC236}">
                <a16:creationId xmlns:a16="http://schemas.microsoft.com/office/drawing/2014/main" id="{6CBCCA34-3E85-EE00-0F36-7BD12684E8CB}"/>
              </a:ext>
            </a:extLst>
          </p:cNvPr>
          <p:cNvGrpSpPr/>
          <p:nvPr/>
        </p:nvGrpSpPr>
        <p:grpSpPr>
          <a:xfrm>
            <a:off x="767969" y="2844901"/>
            <a:ext cx="1296000" cy="1296000"/>
            <a:chOff x="767969" y="2844901"/>
            <a:chExt cx="1296000" cy="1296000"/>
          </a:xfrm>
        </p:grpSpPr>
        <p:sp>
          <p:nvSpPr>
            <p:cNvPr id="65" name="Google Shape;65;p3"/>
            <p:cNvSpPr/>
            <p:nvPr/>
          </p:nvSpPr>
          <p:spPr>
            <a:xfrm>
              <a:off x="767969" y="2844901"/>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6" name="Google Shape;66;p3"/>
            <p:cNvSpPr txBox="1"/>
            <p:nvPr/>
          </p:nvSpPr>
          <p:spPr>
            <a:xfrm>
              <a:off x="1281441" y="2945664"/>
              <a:ext cx="243840" cy="437515"/>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GB" sz="2700" b="1" i="0" u="none" strike="noStrike" cap="none" dirty="0">
                  <a:solidFill>
                    <a:srgbClr val="FF6023"/>
                  </a:solidFill>
                  <a:latin typeface="Poppins"/>
                  <a:ea typeface="Poppins"/>
                  <a:cs typeface="Poppins"/>
                  <a:sym typeface="Poppins"/>
                </a:rPr>
                <a:t>4</a:t>
              </a:r>
              <a:endParaRPr sz="2700" b="0" i="0" u="none" strike="noStrike" cap="none" dirty="0">
                <a:solidFill>
                  <a:srgbClr val="FF6023"/>
                </a:solidFill>
                <a:latin typeface="Poppins"/>
                <a:ea typeface="Poppins"/>
                <a:cs typeface="Poppins"/>
                <a:sym typeface="Poppins"/>
              </a:endParaRPr>
            </a:p>
          </p:txBody>
        </p:sp>
        <p:sp>
          <p:nvSpPr>
            <p:cNvPr id="67" name="Google Shape;67;p3"/>
            <p:cNvSpPr txBox="1"/>
            <p:nvPr/>
          </p:nvSpPr>
          <p:spPr>
            <a:xfrm>
              <a:off x="961129" y="3510978"/>
              <a:ext cx="930275" cy="295337"/>
            </a:xfrm>
            <a:prstGeom prst="rect">
              <a:avLst/>
            </a:prstGeom>
            <a:noFill/>
            <a:ln>
              <a:noFill/>
            </a:ln>
          </p:spPr>
          <p:txBody>
            <a:bodyPr spcFirstLastPara="1" wrap="square" lIns="0" tIns="12700" rIns="0" bIns="0" anchor="t" anchorCtr="0">
              <a:spAutoFit/>
            </a:bodyPr>
            <a:lstStyle/>
            <a:p>
              <a:pPr marL="0" marR="5080" lvl="0" indent="0" algn="ctr" rtl="0">
                <a:lnSpc>
                  <a:spcPct val="1083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Highlight female role models</a:t>
              </a:r>
              <a:endParaRPr sz="850" b="0" i="0" u="none" strike="noStrike" cap="none" dirty="0">
                <a:solidFill>
                  <a:schemeClr val="bg1"/>
                </a:solidFill>
                <a:latin typeface="Lora" pitchFamily="2" charset="0"/>
                <a:sym typeface="Arial"/>
              </a:endParaRPr>
            </a:p>
          </p:txBody>
        </p:sp>
      </p:grpSp>
      <p:grpSp>
        <p:nvGrpSpPr>
          <p:cNvPr id="9" name="Group 8">
            <a:extLst>
              <a:ext uri="{FF2B5EF4-FFF2-40B4-BE49-F238E27FC236}">
                <a16:creationId xmlns:a16="http://schemas.microsoft.com/office/drawing/2014/main" id="{60E03863-7BA9-B08C-925C-98A93CF0790B}"/>
              </a:ext>
            </a:extLst>
          </p:cNvPr>
          <p:cNvGrpSpPr/>
          <p:nvPr/>
        </p:nvGrpSpPr>
        <p:grpSpPr>
          <a:xfrm>
            <a:off x="767969" y="4187659"/>
            <a:ext cx="1296000" cy="1296000"/>
            <a:chOff x="767969" y="4187659"/>
            <a:chExt cx="1296000" cy="1296000"/>
          </a:xfrm>
        </p:grpSpPr>
        <p:sp>
          <p:nvSpPr>
            <p:cNvPr id="68" name="Google Shape;68;p3"/>
            <p:cNvSpPr/>
            <p:nvPr/>
          </p:nvSpPr>
          <p:spPr>
            <a:xfrm>
              <a:off x="767969" y="4187659"/>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9" name="Google Shape;69;p3"/>
            <p:cNvSpPr txBox="1"/>
            <p:nvPr/>
          </p:nvSpPr>
          <p:spPr>
            <a:xfrm>
              <a:off x="1309381" y="4268942"/>
              <a:ext cx="187960" cy="437515"/>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GB" sz="2700" b="1" i="0" u="none" strike="noStrike" cap="none" dirty="0">
                  <a:solidFill>
                    <a:srgbClr val="EBEBEF"/>
                  </a:solidFill>
                  <a:latin typeface="Poppins"/>
                  <a:ea typeface="Poppins"/>
                  <a:cs typeface="Poppins"/>
                  <a:sym typeface="Poppins"/>
                </a:rPr>
                <a:t>7</a:t>
              </a:r>
              <a:endParaRPr sz="2700" b="0" i="0" u="none" strike="noStrike" cap="none" dirty="0">
                <a:solidFill>
                  <a:srgbClr val="EBEBEF"/>
                </a:solidFill>
                <a:latin typeface="Poppins"/>
                <a:ea typeface="Poppins"/>
                <a:cs typeface="Poppins"/>
                <a:sym typeface="Poppins"/>
              </a:endParaRPr>
            </a:p>
          </p:txBody>
        </p:sp>
        <p:sp>
          <p:nvSpPr>
            <p:cNvPr id="70" name="Google Shape;70;p3"/>
            <p:cNvSpPr txBox="1"/>
            <p:nvPr/>
          </p:nvSpPr>
          <p:spPr>
            <a:xfrm>
              <a:off x="936904" y="4735333"/>
              <a:ext cx="998219" cy="436594"/>
            </a:xfrm>
            <a:prstGeom prst="rect">
              <a:avLst/>
            </a:prstGeom>
            <a:noFill/>
            <a:ln>
              <a:noFill/>
            </a:ln>
          </p:spPr>
          <p:txBody>
            <a:bodyPr spcFirstLastPara="1" wrap="square" lIns="0" tIns="12700" rIns="0" bIns="0" anchor="t" anchorCtr="0">
              <a:spAutoFit/>
            </a:bodyPr>
            <a:lstStyle/>
            <a:p>
              <a:pPr marL="0" marR="5080" lvl="0" indent="0" algn="ctr" rtl="0">
                <a:lnSpc>
                  <a:spcPct val="1083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Easy for teachers and students to understand</a:t>
              </a:r>
              <a:endParaRPr sz="850" b="0" i="0" u="none" strike="noStrike" cap="none" dirty="0">
                <a:solidFill>
                  <a:schemeClr val="bg1"/>
                </a:solidFill>
                <a:latin typeface="Lora" pitchFamily="2" charset="0"/>
                <a:sym typeface="Arial"/>
              </a:endParaRPr>
            </a:p>
          </p:txBody>
        </p:sp>
      </p:grpSp>
      <p:grpSp>
        <p:nvGrpSpPr>
          <p:cNvPr id="4" name="Group 3">
            <a:extLst>
              <a:ext uri="{FF2B5EF4-FFF2-40B4-BE49-F238E27FC236}">
                <a16:creationId xmlns:a16="http://schemas.microsoft.com/office/drawing/2014/main" id="{CA493395-D76C-A186-AA8D-ABC0DE2D953A}"/>
              </a:ext>
            </a:extLst>
          </p:cNvPr>
          <p:cNvGrpSpPr/>
          <p:nvPr/>
        </p:nvGrpSpPr>
        <p:grpSpPr>
          <a:xfrm>
            <a:off x="2098789" y="1502143"/>
            <a:ext cx="1296000" cy="1296000"/>
            <a:chOff x="2098789" y="1502143"/>
            <a:chExt cx="1296000" cy="1296000"/>
          </a:xfrm>
        </p:grpSpPr>
        <p:sp>
          <p:nvSpPr>
            <p:cNvPr id="74" name="Google Shape;74;p3"/>
            <p:cNvSpPr/>
            <p:nvPr/>
          </p:nvSpPr>
          <p:spPr>
            <a:xfrm>
              <a:off x="2098789" y="1502143"/>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5" name="Google Shape;75;p3"/>
            <p:cNvSpPr txBox="1"/>
            <p:nvPr/>
          </p:nvSpPr>
          <p:spPr>
            <a:xfrm>
              <a:off x="2620706" y="1562513"/>
              <a:ext cx="207010" cy="437515"/>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GB" sz="2700" b="1" i="0" u="none" strike="noStrike" cap="none" dirty="0">
                  <a:solidFill>
                    <a:srgbClr val="EBEBEF"/>
                  </a:solidFill>
                  <a:latin typeface="Poppins"/>
                  <a:ea typeface="Poppins"/>
                  <a:cs typeface="Poppins"/>
                  <a:sym typeface="Poppins"/>
                </a:rPr>
                <a:t>2</a:t>
              </a:r>
              <a:endParaRPr sz="2700" b="0" i="0" u="none" strike="noStrike" cap="none" dirty="0">
                <a:solidFill>
                  <a:srgbClr val="EBEBEF"/>
                </a:solidFill>
                <a:latin typeface="Poppins"/>
                <a:ea typeface="Poppins"/>
                <a:cs typeface="Poppins"/>
                <a:sym typeface="Poppins"/>
              </a:endParaRPr>
            </a:p>
          </p:txBody>
        </p:sp>
        <p:sp>
          <p:nvSpPr>
            <p:cNvPr id="76" name="Google Shape;76;p3"/>
            <p:cNvSpPr txBox="1"/>
            <p:nvPr/>
          </p:nvSpPr>
          <p:spPr>
            <a:xfrm>
              <a:off x="2250882" y="2076495"/>
              <a:ext cx="989330" cy="436594"/>
            </a:xfrm>
            <a:prstGeom prst="rect">
              <a:avLst/>
            </a:prstGeom>
            <a:noFill/>
            <a:ln>
              <a:noFill/>
            </a:ln>
          </p:spPr>
          <p:txBody>
            <a:bodyPr spcFirstLastPara="1" wrap="square" lIns="0" tIns="12700" rIns="0" bIns="0" anchor="t" anchorCtr="0">
              <a:spAutoFit/>
            </a:bodyPr>
            <a:lstStyle/>
            <a:p>
              <a:pPr marL="0" marR="5080" lvl="0" indent="0" algn="ctr" rtl="0">
                <a:lnSpc>
                  <a:spcPct val="1083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Demonstrate what you can create using tech</a:t>
              </a:r>
              <a:endParaRPr sz="850" b="0" i="0" u="none" strike="noStrike" cap="none" dirty="0">
                <a:solidFill>
                  <a:schemeClr val="bg1"/>
                </a:solidFill>
                <a:latin typeface="Lora" pitchFamily="2" charset="0"/>
                <a:sym typeface="Arial"/>
              </a:endParaRPr>
            </a:p>
          </p:txBody>
        </p:sp>
      </p:grpSp>
      <p:grpSp>
        <p:nvGrpSpPr>
          <p:cNvPr id="7" name="Group 6">
            <a:extLst>
              <a:ext uri="{FF2B5EF4-FFF2-40B4-BE49-F238E27FC236}">
                <a16:creationId xmlns:a16="http://schemas.microsoft.com/office/drawing/2014/main" id="{6B208211-E396-B90E-8178-3136D8709036}"/>
              </a:ext>
            </a:extLst>
          </p:cNvPr>
          <p:cNvGrpSpPr/>
          <p:nvPr/>
        </p:nvGrpSpPr>
        <p:grpSpPr>
          <a:xfrm>
            <a:off x="2098789" y="2844901"/>
            <a:ext cx="1296000" cy="1296000"/>
            <a:chOff x="2098789" y="2844901"/>
            <a:chExt cx="1296000" cy="1296000"/>
          </a:xfrm>
        </p:grpSpPr>
        <p:sp>
          <p:nvSpPr>
            <p:cNvPr id="78" name="Google Shape;78;p3"/>
            <p:cNvSpPr/>
            <p:nvPr/>
          </p:nvSpPr>
          <p:spPr>
            <a:xfrm>
              <a:off x="2098789" y="2844901"/>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9" name="Google Shape;79;p3"/>
            <p:cNvSpPr txBox="1"/>
            <p:nvPr/>
          </p:nvSpPr>
          <p:spPr>
            <a:xfrm>
              <a:off x="2628708" y="2922285"/>
              <a:ext cx="233679" cy="437515"/>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GB" sz="2700" b="1" i="0" u="none" strike="noStrike" cap="none" dirty="0">
                  <a:solidFill>
                    <a:srgbClr val="FFC8D2"/>
                  </a:solidFill>
                  <a:latin typeface="Poppins"/>
                  <a:ea typeface="Poppins"/>
                  <a:cs typeface="Poppins"/>
                  <a:sym typeface="Poppins"/>
                </a:rPr>
                <a:t>5</a:t>
              </a:r>
              <a:endParaRPr sz="2700" b="0" i="0" u="none" strike="noStrike" cap="none" dirty="0">
                <a:solidFill>
                  <a:srgbClr val="FFC8D2"/>
                </a:solidFill>
                <a:latin typeface="Poppins"/>
                <a:ea typeface="Poppins"/>
                <a:cs typeface="Poppins"/>
                <a:sym typeface="Poppins"/>
              </a:endParaRPr>
            </a:p>
          </p:txBody>
        </p:sp>
        <p:sp>
          <p:nvSpPr>
            <p:cNvPr id="80" name="Google Shape;80;p3"/>
            <p:cNvSpPr txBox="1"/>
            <p:nvPr/>
          </p:nvSpPr>
          <p:spPr>
            <a:xfrm>
              <a:off x="2236129" y="3383179"/>
              <a:ext cx="1021320" cy="577850"/>
            </a:xfrm>
            <a:prstGeom prst="rect">
              <a:avLst/>
            </a:prstGeom>
            <a:noFill/>
            <a:ln>
              <a:noFill/>
            </a:ln>
          </p:spPr>
          <p:txBody>
            <a:bodyPr spcFirstLastPara="1" wrap="square" lIns="0" tIns="12700" rIns="0" bIns="0" anchor="t" anchorCtr="0">
              <a:spAutoFit/>
            </a:bodyPr>
            <a:lstStyle/>
            <a:p>
              <a:pPr marL="0" marR="5080" lvl="0" indent="0" algn="ctr" rtl="0">
                <a:lnSpc>
                  <a:spcPct val="1083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Linked to the National Curriculum and Scottish CES</a:t>
              </a:r>
              <a:endParaRPr sz="850" b="0" i="0" u="none" strike="noStrike" cap="none" dirty="0">
                <a:solidFill>
                  <a:schemeClr val="bg1"/>
                </a:solidFill>
                <a:latin typeface="Lora" pitchFamily="2" charset="0"/>
                <a:ea typeface="Helvetica Neue"/>
                <a:cs typeface="Helvetica Neue"/>
                <a:sym typeface="Helvetica Neue"/>
              </a:endParaRPr>
            </a:p>
          </p:txBody>
        </p:sp>
      </p:grpSp>
      <p:grpSp>
        <p:nvGrpSpPr>
          <p:cNvPr id="8" name="Group 7">
            <a:extLst>
              <a:ext uri="{FF2B5EF4-FFF2-40B4-BE49-F238E27FC236}">
                <a16:creationId xmlns:a16="http://schemas.microsoft.com/office/drawing/2014/main" id="{45A7A9D8-218E-E767-00DA-99A98D28AE4C}"/>
              </a:ext>
            </a:extLst>
          </p:cNvPr>
          <p:cNvGrpSpPr/>
          <p:nvPr/>
        </p:nvGrpSpPr>
        <p:grpSpPr>
          <a:xfrm>
            <a:off x="3429622" y="2844901"/>
            <a:ext cx="1296000" cy="1296000"/>
            <a:chOff x="3429622" y="2844901"/>
            <a:chExt cx="1296000" cy="1296000"/>
          </a:xfrm>
        </p:grpSpPr>
        <p:sp>
          <p:nvSpPr>
            <p:cNvPr id="81" name="Google Shape;81;p3"/>
            <p:cNvSpPr/>
            <p:nvPr/>
          </p:nvSpPr>
          <p:spPr>
            <a:xfrm>
              <a:off x="3429622" y="2844901"/>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2" name="Google Shape;82;p3"/>
            <p:cNvSpPr txBox="1"/>
            <p:nvPr/>
          </p:nvSpPr>
          <p:spPr>
            <a:xfrm>
              <a:off x="3963322" y="2929911"/>
              <a:ext cx="228600" cy="437515"/>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GB" sz="2700" b="1" i="0" u="none" strike="noStrike" cap="none" dirty="0">
                  <a:solidFill>
                    <a:srgbClr val="EBEBEF"/>
                  </a:solidFill>
                  <a:latin typeface="Poppins"/>
                  <a:ea typeface="Poppins"/>
                  <a:cs typeface="Poppins"/>
                  <a:sym typeface="Poppins"/>
                </a:rPr>
                <a:t>6</a:t>
              </a:r>
              <a:endParaRPr sz="2700" b="0" i="0" u="none" strike="noStrike" cap="none" dirty="0">
                <a:solidFill>
                  <a:srgbClr val="EBEBEF"/>
                </a:solidFill>
                <a:latin typeface="Poppins"/>
                <a:ea typeface="Poppins"/>
                <a:cs typeface="Poppins"/>
                <a:sym typeface="Poppins"/>
              </a:endParaRPr>
            </a:p>
          </p:txBody>
        </p:sp>
        <p:sp>
          <p:nvSpPr>
            <p:cNvPr id="83" name="Google Shape;83;p3"/>
            <p:cNvSpPr txBox="1"/>
            <p:nvPr/>
          </p:nvSpPr>
          <p:spPr>
            <a:xfrm>
              <a:off x="3587624" y="3414184"/>
              <a:ext cx="998855" cy="436594"/>
            </a:xfrm>
            <a:prstGeom prst="rect">
              <a:avLst/>
            </a:prstGeom>
            <a:noFill/>
            <a:ln>
              <a:noFill/>
            </a:ln>
          </p:spPr>
          <p:txBody>
            <a:bodyPr spcFirstLastPara="1" wrap="square" lIns="0" tIns="12700" rIns="0" bIns="0" anchor="t" anchorCtr="0">
              <a:spAutoFit/>
            </a:bodyPr>
            <a:lstStyle/>
            <a:p>
              <a:pPr marL="0" marR="5080" lvl="0" indent="0" algn="ctr" rtl="0">
                <a:lnSpc>
                  <a:spcPct val="1083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Improves teacher skills and confidence</a:t>
              </a:r>
              <a:endParaRPr sz="850" b="0" i="0" u="none" strike="noStrike" cap="none" dirty="0">
                <a:solidFill>
                  <a:schemeClr val="bg1"/>
                </a:solidFill>
                <a:latin typeface="Lora" pitchFamily="2" charset="0"/>
                <a:sym typeface="Arial"/>
              </a:endParaRPr>
            </a:p>
          </p:txBody>
        </p:sp>
      </p:grpSp>
      <p:grpSp>
        <p:nvGrpSpPr>
          <p:cNvPr id="10" name="Group 9">
            <a:extLst>
              <a:ext uri="{FF2B5EF4-FFF2-40B4-BE49-F238E27FC236}">
                <a16:creationId xmlns:a16="http://schemas.microsoft.com/office/drawing/2014/main" id="{BAF4B9C4-0187-97CB-C4EF-9D9997339ED6}"/>
              </a:ext>
            </a:extLst>
          </p:cNvPr>
          <p:cNvGrpSpPr/>
          <p:nvPr/>
        </p:nvGrpSpPr>
        <p:grpSpPr>
          <a:xfrm>
            <a:off x="2098789" y="4187659"/>
            <a:ext cx="1296000" cy="1296000"/>
            <a:chOff x="2098789" y="4187659"/>
            <a:chExt cx="1296000" cy="1296000"/>
          </a:xfrm>
        </p:grpSpPr>
        <p:sp>
          <p:nvSpPr>
            <p:cNvPr id="84" name="Google Shape;84;p3"/>
            <p:cNvSpPr/>
            <p:nvPr/>
          </p:nvSpPr>
          <p:spPr>
            <a:xfrm>
              <a:off x="2098789" y="4187659"/>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5" name="Google Shape;85;p3"/>
            <p:cNvSpPr txBox="1"/>
            <p:nvPr/>
          </p:nvSpPr>
          <p:spPr>
            <a:xfrm>
              <a:off x="2646923" y="4281324"/>
              <a:ext cx="220979" cy="412750"/>
            </a:xfrm>
            <a:prstGeom prst="rect">
              <a:avLst/>
            </a:prstGeom>
            <a:noFill/>
            <a:ln>
              <a:noFill/>
            </a:ln>
          </p:spPr>
          <p:txBody>
            <a:bodyPr spcFirstLastPara="1" wrap="square" lIns="0" tIns="17125" rIns="0" bIns="0"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GB" sz="2500" b="1" i="0" u="none" strike="noStrike" cap="none" dirty="0">
                  <a:solidFill>
                    <a:srgbClr val="FF6023"/>
                  </a:solidFill>
                  <a:latin typeface="Poppins"/>
                  <a:ea typeface="Poppins"/>
                  <a:cs typeface="Poppins"/>
                  <a:sym typeface="Poppins"/>
                </a:rPr>
                <a:t>8</a:t>
              </a:r>
              <a:endParaRPr sz="2500" b="0" i="0" u="none" strike="noStrike" cap="none" dirty="0">
                <a:solidFill>
                  <a:srgbClr val="FF6023"/>
                </a:solidFill>
                <a:latin typeface="Poppins"/>
                <a:ea typeface="Poppins"/>
                <a:cs typeface="Poppins"/>
                <a:sym typeface="Poppins"/>
              </a:endParaRPr>
            </a:p>
          </p:txBody>
        </p:sp>
        <p:sp>
          <p:nvSpPr>
            <p:cNvPr id="86" name="Google Shape;86;p3"/>
            <p:cNvSpPr txBox="1"/>
            <p:nvPr/>
          </p:nvSpPr>
          <p:spPr>
            <a:xfrm>
              <a:off x="2202285" y="4735333"/>
              <a:ext cx="1110257" cy="547822"/>
            </a:xfrm>
            <a:prstGeom prst="rect">
              <a:avLst/>
            </a:prstGeom>
            <a:noFill/>
            <a:ln>
              <a:noFill/>
            </a:ln>
          </p:spPr>
          <p:txBody>
            <a:bodyPr spcFirstLastPara="1" wrap="square" lIns="0" tIns="13950" rIns="0" bIns="0" anchor="t" anchorCtr="0">
              <a:spAutoFit/>
            </a:bodyPr>
            <a:lstStyle/>
            <a:p>
              <a:pPr marL="0" marR="5080" lvl="0" indent="0" algn="ctr" rtl="0">
                <a:lnSpc>
                  <a:spcPct val="1018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Requires minimal effort and investment to implement, with high ROI</a:t>
              </a:r>
              <a:endParaRPr sz="850" b="0" i="0" u="none" strike="noStrike" cap="none" dirty="0">
                <a:solidFill>
                  <a:schemeClr val="bg1"/>
                </a:solidFill>
                <a:latin typeface="Lora" pitchFamily="2" charset="0"/>
                <a:ea typeface="Helvetica Neue"/>
                <a:cs typeface="Helvetica Neue"/>
                <a:sym typeface="Helvetica Neue"/>
              </a:endParaRPr>
            </a:p>
          </p:txBody>
        </p:sp>
      </p:grpSp>
      <p:grpSp>
        <p:nvGrpSpPr>
          <p:cNvPr id="5" name="Group 4">
            <a:extLst>
              <a:ext uri="{FF2B5EF4-FFF2-40B4-BE49-F238E27FC236}">
                <a16:creationId xmlns:a16="http://schemas.microsoft.com/office/drawing/2014/main" id="{EE42E442-3245-1F50-B769-EF0D1A91AC3B}"/>
              </a:ext>
            </a:extLst>
          </p:cNvPr>
          <p:cNvGrpSpPr/>
          <p:nvPr/>
        </p:nvGrpSpPr>
        <p:grpSpPr>
          <a:xfrm>
            <a:off x="3429622" y="1502143"/>
            <a:ext cx="1296000" cy="1296000"/>
            <a:chOff x="3429622" y="1502143"/>
            <a:chExt cx="1296000" cy="1296000"/>
          </a:xfrm>
        </p:grpSpPr>
        <p:sp>
          <p:nvSpPr>
            <p:cNvPr id="77" name="Google Shape;77;p3"/>
            <p:cNvSpPr/>
            <p:nvPr/>
          </p:nvSpPr>
          <p:spPr>
            <a:xfrm>
              <a:off x="3429622" y="1502143"/>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7" name="Google Shape;87;p3"/>
            <p:cNvSpPr txBox="1"/>
            <p:nvPr/>
          </p:nvSpPr>
          <p:spPr>
            <a:xfrm>
              <a:off x="3965637" y="1562513"/>
              <a:ext cx="208279" cy="412750"/>
            </a:xfrm>
            <a:prstGeom prst="rect">
              <a:avLst/>
            </a:prstGeom>
            <a:noFill/>
            <a:ln>
              <a:noFill/>
            </a:ln>
          </p:spPr>
          <p:txBody>
            <a:bodyPr spcFirstLastPara="1" wrap="square" lIns="0" tIns="17125" rIns="0" bIns="0"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GB" sz="2500" b="1" i="0" u="none" strike="noStrike" cap="none" dirty="0">
                  <a:solidFill>
                    <a:srgbClr val="FF6023"/>
                  </a:solidFill>
                  <a:latin typeface="Poppins"/>
                  <a:ea typeface="Poppins"/>
                  <a:cs typeface="Poppins"/>
                  <a:sym typeface="Poppins"/>
                </a:rPr>
                <a:t>3</a:t>
              </a:r>
              <a:endParaRPr sz="2500" b="0" i="0" u="none" strike="noStrike" cap="none" dirty="0">
                <a:solidFill>
                  <a:srgbClr val="FF6023"/>
                </a:solidFill>
                <a:latin typeface="Poppins"/>
                <a:ea typeface="Poppins"/>
                <a:cs typeface="Poppins"/>
                <a:sym typeface="Poppins"/>
              </a:endParaRPr>
            </a:p>
          </p:txBody>
        </p:sp>
        <p:sp>
          <p:nvSpPr>
            <p:cNvPr id="88" name="Google Shape;88;p3"/>
            <p:cNvSpPr txBox="1"/>
            <p:nvPr/>
          </p:nvSpPr>
          <p:spPr>
            <a:xfrm>
              <a:off x="3643851" y="2073097"/>
              <a:ext cx="905510" cy="414389"/>
            </a:xfrm>
            <a:prstGeom prst="rect">
              <a:avLst/>
            </a:prstGeom>
            <a:noFill/>
            <a:ln>
              <a:noFill/>
            </a:ln>
          </p:spPr>
          <p:txBody>
            <a:bodyPr spcFirstLastPara="1" wrap="square" lIns="0" tIns="13950" rIns="0" bIns="0" anchor="t" anchorCtr="0">
              <a:spAutoFit/>
            </a:bodyPr>
            <a:lstStyle/>
            <a:p>
              <a:pPr marL="0" marR="5080" lvl="0" indent="0" algn="ctr" rtl="0">
                <a:lnSpc>
                  <a:spcPct val="1018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Female friendly but appeals to both genders</a:t>
              </a:r>
              <a:endParaRPr sz="850" b="0" i="0" u="none" strike="noStrike" cap="none" dirty="0">
                <a:solidFill>
                  <a:schemeClr val="bg1"/>
                </a:solidFill>
                <a:latin typeface="Lora" pitchFamily="2" charset="0"/>
                <a:ea typeface="Helvetica Neue"/>
                <a:cs typeface="Helvetica Neue"/>
                <a:sym typeface="Helvetica Neue"/>
              </a:endParaRPr>
            </a:p>
          </p:txBody>
        </p:sp>
      </p:grpSp>
      <p:sp>
        <p:nvSpPr>
          <p:cNvPr id="92" name="Google Shape;92;p3"/>
          <p:cNvSpPr txBox="1"/>
          <p:nvPr/>
        </p:nvSpPr>
        <p:spPr>
          <a:xfrm>
            <a:off x="5280537" y="818019"/>
            <a:ext cx="2304000" cy="368690"/>
          </a:xfrm>
          <a:prstGeom prst="rect">
            <a:avLst/>
          </a:prstGeom>
          <a:noFill/>
          <a:ln>
            <a:noFill/>
          </a:ln>
        </p:spPr>
        <p:txBody>
          <a:bodyPr spcFirstLastPara="1" wrap="square" lIns="0" tIns="14600" rIns="0" bIns="0" anchor="t" anchorCtr="0">
            <a:spAutoFit/>
          </a:bodyPr>
          <a:lstStyle/>
          <a:p>
            <a:pPr marL="12700" marR="0" lvl="0" indent="0" algn="l" rtl="0">
              <a:lnSpc>
                <a:spcPct val="100000"/>
              </a:lnSpc>
              <a:spcBef>
                <a:spcPts val="0"/>
              </a:spcBef>
              <a:spcAft>
                <a:spcPts val="0"/>
              </a:spcAft>
              <a:buClr>
                <a:srgbClr val="000000"/>
              </a:buClr>
              <a:buSzPts val="2300"/>
              <a:buFont typeface="Arial"/>
              <a:buNone/>
            </a:pPr>
            <a:r>
              <a:rPr lang="en-GB" sz="2300" b="1" i="0" u="none" strike="noStrike" cap="none" dirty="0">
                <a:solidFill>
                  <a:srgbClr val="FFC8D2"/>
                </a:solidFill>
                <a:latin typeface="Poppins"/>
                <a:ea typeface="Poppins"/>
                <a:cs typeface="Poppins"/>
                <a:sym typeface="Poppins"/>
              </a:rPr>
              <a:t>Overview</a:t>
            </a:r>
            <a:endParaRPr sz="800" b="1" i="0" u="none" strike="noStrike" cap="none" dirty="0">
              <a:solidFill>
                <a:srgbClr val="FFC8D2"/>
              </a:solidFill>
              <a:latin typeface="Helvetica Neue"/>
              <a:ea typeface="Helvetica Neue"/>
              <a:cs typeface="Helvetica Neue"/>
              <a:sym typeface="Helvetica Neue"/>
            </a:endParaRPr>
          </a:p>
        </p:txBody>
      </p:sp>
      <p:sp>
        <p:nvSpPr>
          <p:cNvPr id="93" name="Google Shape;93;p3"/>
          <p:cNvSpPr txBox="1"/>
          <p:nvPr/>
        </p:nvSpPr>
        <p:spPr>
          <a:xfrm>
            <a:off x="5280537" y="1963699"/>
            <a:ext cx="2304000" cy="39203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800" b="1" i="0" u="none" strike="noStrike" cap="none" dirty="0">
                <a:solidFill>
                  <a:srgbClr val="FF6023"/>
                </a:solidFill>
                <a:latin typeface="Helvetica Neue"/>
                <a:ea typeface="Helvetica Neue"/>
                <a:cs typeface="Helvetica Neue"/>
                <a:sym typeface="Helvetica Neue"/>
              </a:rPr>
              <a:t>WHO ARE THE LESSONS FOR?</a:t>
            </a:r>
            <a:endParaRPr sz="800" b="0" i="0" u="none" strike="noStrike" cap="none" dirty="0">
              <a:solidFill>
                <a:srgbClr val="FF6023"/>
              </a:solidFill>
              <a:latin typeface="Helvetica Neue"/>
              <a:ea typeface="Helvetica Neue"/>
              <a:cs typeface="Helvetica Neue"/>
              <a:sym typeface="Helvetica Neue"/>
            </a:endParaRPr>
          </a:p>
          <a:p>
            <a:pPr marL="12700" marR="5080" lvl="0" indent="0" algn="l" rtl="0">
              <a:lnSpc>
                <a:spcPct val="104200"/>
              </a:lnSpc>
              <a:spcBef>
                <a:spcPts val="0"/>
              </a:spcBef>
              <a:spcAft>
                <a:spcPts val="0"/>
              </a:spcAft>
              <a:buClr>
                <a:srgbClr val="000000"/>
              </a:buClr>
              <a:buSzPts val="800"/>
              <a:buFont typeface="Arial"/>
              <a:buNone/>
            </a:pPr>
            <a:r>
              <a:rPr lang="en-GB" sz="800" b="0" i="0" u="none" strike="noStrike" cap="none" dirty="0">
                <a:solidFill>
                  <a:srgbClr val="231F20"/>
                </a:solidFill>
                <a:latin typeface="Helvetica Neue"/>
                <a:ea typeface="Helvetica Neue"/>
                <a:cs typeface="Helvetica Neue"/>
                <a:sym typeface="Helvetica Neue"/>
              </a:rPr>
              <a:t>The lessons are designed to be delivered to 10 – 13 year old students (years 6, 7 and 8 in England)</a:t>
            </a:r>
            <a:endParaRPr sz="800" b="0" i="0" u="none" strike="noStrike" cap="none" dirty="0">
              <a:solidFill>
                <a:schemeClr val="dk1"/>
              </a:solidFill>
              <a:latin typeface="Helvetica Neue"/>
              <a:ea typeface="Helvetica Neue"/>
              <a:cs typeface="Helvetica Neue"/>
              <a:sym typeface="Helvetica Neue"/>
            </a:endParaRPr>
          </a:p>
        </p:txBody>
      </p:sp>
      <p:sp>
        <p:nvSpPr>
          <p:cNvPr id="94" name="Google Shape;94;p3"/>
          <p:cNvSpPr txBox="1"/>
          <p:nvPr/>
        </p:nvSpPr>
        <p:spPr>
          <a:xfrm>
            <a:off x="5280537" y="2455569"/>
            <a:ext cx="2304000" cy="648126"/>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800" b="1" i="0" u="none" strike="noStrike" cap="none" dirty="0">
                <a:solidFill>
                  <a:srgbClr val="FF6023"/>
                </a:solidFill>
                <a:latin typeface="Helvetica Neue"/>
                <a:ea typeface="Helvetica Neue"/>
                <a:cs typeface="Helvetica Neue"/>
                <a:sym typeface="Helvetica Neue"/>
              </a:rPr>
              <a:t>WHO TEACHES THE LESSONS?</a:t>
            </a:r>
            <a:endParaRPr sz="1400" b="0" i="0" u="none" strike="noStrike" cap="none" dirty="0">
              <a:solidFill>
                <a:srgbClr val="FF6023"/>
              </a:solidFill>
              <a:latin typeface="Arial"/>
              <a:ea typeface="Arial"/>
              <a:cs typeface="Arial"/>
              <a:sym typeface="Arial"/>
            </a:endParaRPr>
          </a:p>
          <a:p>
            <a:pPr marL="12700" marR="5080" lvl="0" indent="0" algn="l" rtl="0">
              <a:lnSpc>
                <a:spcPct val="104200"/>
              </a:lnSpc>
              <a:spcBef>
                <a:spcPts val="0"/>
              </a:spcBef>
              <a:spcAft>
                <a:spcPts val="0"/>
              </a:spcAft>
              <a:buClr>
                <a:srgbClr val="000000"/>
              </a:buClr>
              <a:buSzPts val="800"/>
              <a:buFont typeface="Arial"/>
              <a:buNone/>
            </a:pPr>
            <a:r>
              <a:rPr lang="en-GB" sz="800" b="0" i="0" u="none" strike="noStrike" cap="none" dirty="0">
                <a:solidFill>
                  <a:srgbClr val="231F20"/>
                </a:solidFill>
                <a:latin typeface="Helvetica Neue"/>
                <a:ea typeface="Helvetica Neue"/>
                <a:cs typeface="Helvetica Neue"/>
                <a:sym typeface="Helvetica Neue"/>
              </a:rPr>
              <a:t>Lessons can be taught by both specialist and non-specialist teachers and will help encourage them to upskill on tech to enhance their daily teaching.</a:t>
            </a:r>
            <a:endParaRPr sz="800" b="0" i="0" u="none" strike="noStrike" cap="none" dirty="0">
              <a:solidFill>
                <a:schemeClr val="dk1"/>
              </a:solidFill>
              <a:latin typeface="Helvetica Neue"/>
              <a:ea typeface="Helvetica Neue"/>
              <a:cs typeface="Helvetica Neue"/>
              <a:sym typeface="Helvetica Neue"/>
            </a:endParaRPr>
          </a:p>
        </p:txBody>
      </p:sp>
      <p:sp>
        <p:nvSpPr>
          <p:cNvPr id="95" name="Google Shape;95;p3"/>
          <p:cNvSpPr txBox="1"/>
          <p:nvPr/>
        </p:nvSpPr>
        <p:spPr>
          <a:xfrm>
            <a:off x="5280537" y="3105035"/>
            <a:ext cx="2304000" cy="39203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800" b="1" i="0" u="none" strike="noStrike" cap="none" dirty="0">
                <a:solidFill>
                  <a:srgbClr val="FF6023"/>
                </a:solidFill>
                <a:latin typeface="Helvetica Neue"/>
                <a:ea typeface="Helvetica Neue"/>
                <a:cs typeface="Helvetica Neue"/>
                <a:sym typeface="Helvetica Neue"/>
              </a:rPr>
              <a:t>STRUCTURE OF LESSONS</a:t>
            </a:r>
            <a:endParaRPr sz="1400" b="0" i="0" u="none" strike="noStrike" cap="none" dirty="0">
              <a:solidFill>
                <a:srgbClr val="FF6023"/>
              </a:solidFill>
              <a:latin typeface="Arial"/>
              <a:ea typeface="Arial"/>
              <a:cs typeface="Arial"/>
              <a:sym typeface="Arial"/>
            </a:endParaRPr>
          </a:p>
          <a:p>
            <a:pPr marL="12700" marR="5080" lvl="0" indent="0" algn="l" rtl="0">
              <a:lnSpc>
                <a:spcPct val="104200"/>
              </a:lnSpc>
              <a:spcBef>
                <a:spcPts val="0"/>
              </a:spcBef>
              <a:spcAft>
                <a:spcPts val="0"/>
              </a:spcAft>
              <a:buClr>
                <a:srgbClr val="000000"/>
              </a:buClr>
              <a:buSzPts val="800"/>
              <a:buFont typeface="Arial"/>
              <a:buNone/>
            </a:pPr>
            <a:r>
              <a:rPr lang="en-GB" sz="800" b="0" i="0" u="none" strike="noStrike" cap="none" dirty="0">
                <a:solidFill>
                  <a:srgbClr val="231F20"/>
                </a:solidFill>
                <a:latin typeface="Helvetica Neue"/>
                <a:ea typeface="Helvetica Neue"/>
                <a:cs typeface="Helvetica Neue"/>
                <a:sym typeface="Helvetica Neue"/>
              </a:rPr>
              <a:t>Every lesson has a similar structure to help with ease of understanding and delivery:</a:t>
            </a:r>
            <a:endParaRPr sz="800" b="0" i="0" u="none" strike="noStrike" cap="none" dirty="0">
              <a:solidFill>
                <a:schemeClr val="dk1"/>
              </a:solidFill>
              <a:latin typeface="Helvetica Neue"/>
              <a:ea typeface="Helvetica Neue"/>
              <a:cs typeface="Helvetica Neue"/>
              <a:sym typeface="Helvetica Neue"/>
            </a:endParaRPr>
          </a:p>
        </p:txBody>
      </p:sp>
      <p:sp>
        <p:nvSpPr>
          <p:cNvPr id="96" name="Google Shape;96;p3"/>
          <p:cNvSpPr txBox="1"/>
          <p:nvPr/>
        </p:nvSpPr>
        <p:spPr>
          <a:xfrm>
            <a:off x="5280537" y="3542576"/>
            <a:ext cx="2304000" cy="1923455"/>
          </a:xfrm>
          <a:prstGeom prst="rect">
            <a:avLst/>
          </a:prstGeom>
          <a:noFill/>
          <a:ln>
            <a:noFill/>
          </a:ln>
        </p:spPr>
        <p:txBody>
          <a:bodyPr spcFirstLastPara="1" wrap="square" lIns="0" tIns="7600" rIns="0" bIns="0" anchor="t" anchorCtr="0">
            <a:spAutoFit/>
          </a:bodyPr>
          <a:lstStyle/>
          <a:p>
            <a:pPr marL="125413" marR="213995" lvl="0" indent="-125413" algn="l" rtl="0">
              <a:lnSpc>
                <a:spcPct val="104200"/>
              </a:lnSpc>
              <a:spcBef>
                <a:spcPts val="0"/>
              </a:spcBef>
              <a:spcAft>
                <a:spcPts val="0"/>
              </a:spcAft>
              <a:buClr>
                <a:srgbClr val="231F20"/>
              </a:buClr>
              <a:buSzPts val="800"/>
              <a:buFont typeface="Helvetica Neue"/>
              <a:buAutoNum type="arabicPeriod"/>
            </a:pPr>
            <a:r>
              <a:rPr lang="en-GB" sz="800" b="0" i="0" u="none" strike="noStrike" cap="none" dirty="0">
                <a:solidFill>
                  <a:srgbClr val="231F20"/>
                </a:solidFill>
                <a:latin typeface="Helvetica Neue"/>
                <a:ea typeface="Helvetica Neue"/>
                <a:cs typeface="Helvetica Neue"/>
                <a:sym typeface="Helvetica Neue"/>
              </a:rPr>
              <a:t>Share homework from previous lesson (all based on careers in tech/role models and some</a:t>
            </a:r>
            <a:r>
              <a:rPr lang="en-GB" sz="800" b="0" i="0" u="none" strike="noStrike" cap="none" dirty="0">
                <a:solidFill>
                  <a:schemeClr val="dk1"/>
                </a:solidFill>
                <a:latin typeface="Helvetica Neue"/>
                <a:ea typeface="Helvetica Neue"/>
                <a:cs typeface="Helvetica Neue"/>
                <a:sym typeface="Helvetica Neue"/>
              </a:rPr>
              <a:t> </a:t>
            </a:r>
            <a:r>
              <a:rPr lang="en-GB" sz="800" b="0" i="0" u="none" strike="noStrike" cap="none" dirty="0">
                <a:solidFill>
                  <a:srgbClr val="231F20"/>
                </a:solidFill>
                <a:latin typeface="Helvetica Neue"/>
                <a:ea typeface="Helvetica Neue"/>
                <a:cs typeface="Helvetica Neue"/>
                <a:sym typeface="Helvetica Neue"/>
              </a:rPr>
              <a:t>to encourage parental involvement and awareness).</a:t>
            </a:r>
            <a:endParaRPr sz="800" b="0" i="0" u="none" strike="noStrike" cap="none" dirty="0">
              <a:solidFill>
                <a:schemeClr val="dk1"/>
              </a:solidFill>
              <a:latin typeface="Helvetica Neue"/>
              <a:ea typeface="Helvetica Neue"/>
              <a:cs typeface="Helvetica Neue"/>
              <a:sym typeface="Helvetica Neue"/>
            </a:endParaRPr>
          </a:p>
          <a:p>
            <a:pPr marL="125413" marR="95250" lvl="0" indent="-125413" algn="l" rtl="0">
              <a:lnSpc>
                <a:spcPct val="104200"/>
              </a:lnSpc>
              <a:spcBef>
                <a:spcPts val="0"/>
              </a:spcBef>
              <a:spcAft>
                <a:spcPts val="0"/>
              </a:spcAft>
              <a:buClr>
                <a:srgbClr val="231F20"/>
              </a:buClr>
              <a:buSzPts val="800"/>
              <a:buFont typeface="Helvetica Neue"/>
              <a:buAutoNum type="arabicPeriod"/>
            </a:pPr>
            <a:r>
              <a:rPr lang="en-GB" sz="800" b="0" i="0" u="none" strike="noStrike" cap="none" dirty="0">
                <a:solidFill>
                  <a:srgbClr val="231F20"/>
                </a:solidFill>
                <a:latin typeface="Helvetica Neue"/>
                <a:ea typeface="Helvetica Neue"/>
                <a:cs typeface="Helvetica Neue"/>
                <a:sym typeface="Helvetica Neue"/>
              </a:rPr>
              <a:t>Introduce themes for lesson and how tech is used for everyday life/</a:t>
            </a:r>
            <a:r>
              <a:rPr lang="en-GB" sz="800" b="1" i="0" u="none" strike="noStrike" cap="none" dirty="0">
                <a:solidFill>
                  <a:srgbClr val="231F20"/>
                </a:solidFill>
                <a:latin typeface="Helvetica Neue"/>
                <a:ea typeface="Helvetica Neue"/>
                <a:cs typeface="Helvetica Neue"/>
                <a:sym typeface="Helvetica Neue"/>
              </a:rPr>
              <a:t>good</a:t>
            </a:r>
            <a:r>
              <a:rPr lang="en-GB" sz="800" b="0" i="0" u="none" strike="noStrike" cap="none" dirty="0">
                <a:solidFill>
                  <a:srgbClr val="231F20"/>
                </a:solidFill>
                <a:latin typeface="Helvetica Neue"/>
                <a:ea typeface="Helvetica Neue"/>
                <a:cs typeface="Helvetica Neue"/>
                <a:sym typeface="Helvetica Neue"/>
              </a:rPr>
              <a:t>/careers relating to the lesson theme.</a:t>
            </a:r>
            <a:endParaRPr sz="800" b="0" i="0" u="none" strike="noStrike" cap="none" dirty="0">
              <a:solidFill>
                <a:schemeClr val="dk1"/>
              </a:solidFill>
              <a:latin typeface="Helvetica Neue"/>
              <a:ea typeface="Helvetica Neue"/>
              <a:cs typeface="Helvetica Neue"/>
              <a:sym typeface="Helvetica Neue"/>
            </a:endParaRPr>
          </a:p>
          <a:p>
            <a:pPr marL="125413" marR="5080" lvl="0" indent="-125413" algn="l" rtl="0">
              <a:lnSpc>
                <a:spcPct val="104200"/>
              </a:lnSpc>
              <a:spcBef>
                <a:spcPts val="0"/>
              </a:spcBef>
              <a:spcAft>
                <a:spcPts val="0"/>
              </a:spcAft>
              <a:buClr>
                <a:srgbClr val="231F20"/>
              </a:buClr>
              <a:buSzPts val="800"/>
              <a:buFont typeface="Helvetica Neue"/>
              <a:buAutoNum type="arabicPeriod"/>
            </a:pPr>
            <a:r>
              <a:rPr lang="en-GB" sz="800" b="0" i="0" u="none" strike="noStrike" cap="none" dirty="0">
                <a:solidFill>
                  <a:srgbClr val="231F20"/>
                </a:solidFill>
                <a:latin typeface="Helvetica Neue"/>
                <a:ea typeface="Helvetica Neue"/>
                <a:cs typeface="Helvetica Neue"/>
                <a:sym typeface="Helvetica Neue"/>
              </a:rPr>
              <a:t>A mixture of discussion activities, group tasks, </a:t>
            </a:r>
            <a:r>
              <a:rPr lang="en-GB" sz="800" b="0" i="0" u="none" strike="noStrike" cap="none" dirty="0" err="1">
                <a:solidFill>
                  <a:srgbClr val="231F20"/>
                </a:solidFill>
                <a:latin typeface="Helvetica Neue"/>
                <a:ea typeface="Helvetica Neue"/>
                <a:cs typeface="Helvetica Neue"/>
                <a:sym typeface="Helvetica Neue"/>
              </a:rPr>
              <a:t>modeling</a:t>
            </a:r>
            <a:r>
              <a:rPr lang="en-GB" sz="800" b="0" i="0" u="none" strike="noStrike" cap="none" dirty="0">
                <a:solidFill>
                  <a:srgbClr val="231F20"/>
                </a:solidFill>
                <a:latin typeface="Helvetica Neue"/>
                <a:ea typeface="Helvetica Neue"/>
                <a:cs typeface="Helvetica Neue"/>
                <a:sym typeface="Helvetica Neue"/>
              </a:rPr>
              <a:t> AR apps, videos etc.</a:t>
            </a:r>
            <a:endParaRPr sz="800" b="0" i="0" u="none" strike="noStrike" cap="none" dirty="0">
              <a:solidFill>
                <a:schemeClr val="dk1"/>
              </a:solidFill>
              <a:latin typeface="Helvetica Neue"/>
              <a:ea typeface="Helvetica Neue"/>
              <a:cs typeface="Helvetica Neue"/>
              <a:sym typeface="Helvetica Neue"/>
            </a:endParaRPr>
          </a:p>
          <a:p>
            <a:pPr marL="125413" marR="147955" lvl="0" indent="-125413" algn="l" rtl="0">
              <a:lnSpc>
                <a:spcPct val="104200"/>
              </a:lnSpc>
              <a:spcBef>
                <a:spcPts val="0"/>
              </a:spcBef>
              <a:spcAft>
                <a:spcPts val="0"/>
              </a:spcAft>
              <a:buClr>
                <a:srgbClr val="231F20"/>
              </a:buClr>
              <a:buSzPts val="800"/>
              <a:buFont typeface="Helvetica Neue"/>
              <a:buAutoNum type="arabicPeriod"/>
            </a:pPr>
            <a:r>
              <a:rPr lang="en-GB" sz="800" b="0" i="0" u="none" strike="noStrike" cap="none" dirty="0">
                <a:solidFill>
                  <a:srgbClr val="231F20"/>
                </a:solidFill>
                <a:latin typeface="Helvetica Neue"/>
                <a:ea typeface="Helvetica Neue"/>
                <a:cs typeface="Helvetica Neue"/>
                <a:sym typeface="Helvetica Neue"/>
              </a:rPr>
              <a:t>Students complete the investigative activity/activities, discussions, group tasks, presentations etc.</a:t>
            </a:r>
            <a:endParaRPr sz="800" b="0" i="0" u="none" strike="noStrike" cap="none" dirty="0">
              <a:solidFill>
                <a:schemeClr val="dk1"/>
              </a:solidFill>
              <a:latin typeface="Helvetica Neue"/>
              <a:ea typeface="Helvetica Neue"/>
              <a:cs typeface="Helvetica Neue"/>
              <a:sym typeface="Helvetica Neue"/>
            </a:endParaRPr>
          </a:p>
          <a:p>
            <a:pPr marL="125413" marR="0" lvl="0" indent="-125413" algn="l" rtl="0">
              <a:lnSpc>
                <a:spcPct val="100000"/>
              </a:lnSpc>
              <a:spcBef>
                <a:spcPts val="35"/>
              </a:spcBef>
              <a:spcAft>
                <a:spcPts val="0"/>
              </a:spcAft>
              <a:buClr>
                <a:srgbClr val="231F20"/>
              </a:buClr>
              <a:buSzPts val="800"/>
              <a:buFont typeface="Helvetica Neue"/>
              <a:buAutoNum type="arabicPeriod"/>
            </a:pPr>
            <a:r>
              <a:rPr lang="en-GB" sz="800" b="0" i="0" u="none" strike="noStrike" cap="none" dirty="0">
                <a:solidFill>
                  <a:srgbClr val="231F20"/>
                </a:solidFill>
                <a:latin typeface="Helvetica Neue"/>
                <a:ea typeface="Helvetica Neue"/>
                <a:cs typeface="Helvetica Neue"/>
                <a:sym typeface="Helvetica Neue"/>
              </a:rPr>
              <a:t>Feedback/review/share work.</a:t>
            </a:r>
            <a:endParaRPr sz="800" b="0" i="0" u="none" strike="noStrike" cap="none" dirty="0">
              <a:solidFill>
                <a:schemeClr val="dk1"/>
              </a:solidFill>
              <a:latin typeface="Helvetica Neue"/>
              <a:ea typeface="Helvetica Neue"/>
              <a:cs typeface="Helvetica Neue"/>
              <a:sym typeface="Helvetica Neue"/>
            </a:endParaRPr>
          </a:p>
          <a:p>
            <a:pPr marL="125413" marR="74295" lvl="0" indent="-125413" algn="l" rtl="0">
              <a:lnSpc>
                <a:spcPct val="104200"/>
              </a:lnSpc>
              <a:spcBef>
                <a:spcPts val="0"/>
              </a:spcBef>
              <a:spcAft>
                <a:spcPts val="0"/>
              </a:spcAft>
              <a:buClr>
                <a:srgbClr val="231F20"/>
              </a:buClr>
              <a:buSzPts val="800"/>
              <a:buFont typeface="Helvetica Neue"/>
              <a:buAutoNum type="arabicPeriod"/>
            </a:pPr>
            <a:r>
              <a:rPr lang="en-GB" sz="800" b="0" i="0" u="none" strike="noStrike" cap="none" dirty="0">
                <a:solidFill>
                  <a:srgbClr val="231F20"/>
                </a:solidFill>
                <a:latin typeface="Helvetica Neue"/>
                <a:ea typeface="Helvetica Neue"/>
                <a:cs typeface="Helvetica Neue"/>
                <a:sym typeface="Helvetica Neue"/>
              </a:rPr>
              <a:t>Link back to careers and students interests.</a:t>
            </a:r>
          </a:p>
          <a:p>
            <a:pPr marL="125413" marR="74295" lvl="0" indent="-125413" algn="l" rtl="0">
              <a:lnSpc>
                <a:spcPct val="104200"/>
              </a:lnSpc>
              <a:spcBef>
                <a:spcPts val="0"/>
              </a:spcBef>
              <a:spcAft>
                <a:spcPts val="0"/>
              </a:spcAft>
              <a:buClr>
                <a:srgbClr val="231F20"/>
              </a:buClr>
              <a:buSzPts val="800"/>
              <a:buFont typeface="Helvetica Neue"/>
              <a:buAutoNum type="arabicPeriod"/>
            </a:pPr>
            <a:r>
              <a:rPr lang="en-GB" sz="800" b="0" i="0" u="none" strike="noStrike" cap="none" dirty="0">
                <a:solidFill>
                  <a:srgbClr val="231F20"/>
                </a:solidFill>
                <a:latin typeface="Helvetica Neue"/>
                <a:ea typeface="Helvetica Neue"/>
                <a:cs typeface="Helvetica Neue"/>
                <a:sym typeface="Helvetica Neue"/>
              </a:rPr>
              <a:t>Discuss and set homework for next session.</a:t>
            </a:r>
            <a:endParaRPr sz="800" b="0" i="0" u="none" strike="noStrike" cap="none" dirty="0">
              <a:solidFill>
                <a:schemeClr val="dk1"/>
              </a:solidFill>
              <a:latin typeface="Helvetica Neue"/>
              <a:ea typeface="Helvetica Neue"/>
              <a:cs typeface="Helvetica Neue"/>
              <a:sym typeface="Helvetica Neue"/>
            </a:endParaRPr>
          </a:p>
        </p:txBody>
      </p:sp>
      <p:sp>
        <p:nvSpPr>
          <p:cNvPr id="97" name="Google Shape;97;p3"/>
          <p:cNvSpPr txBox="1"/>
          <p:nvPr/>
        </p:nvSpPr>
        <p:spPr>
          <a:xfrm>
            <a:off x="5280537" y="5693899"/>
            <a:ext cx="2304000" cy="647914"/>
          </a:xfrm>
          <a:prstGeom prst="rect">
            <a:avLst/>
          </a:prstGeom>
          <a:noFill/>
          <a:ln>
            <a:noFill/>
          </a:ln>
        </p:spPr>
        <p:txBody>
          <a:bodyPr spcFirstLastPara="1" wrap="square" lIns="0" tIns="7600" rIns="0" bIns="0" anchor="t" anchorCtr="0">
            <a:spAutoFit/>
          </a:bodyPr>
          <a:lstStyle/>
          <a:p>
            <a:pPr marL="12700" marR="5080" lvl="0" indent="0" algn="l" rtl="0">
              <a:lnSpc>
                <a:spcPct val="104200"/>
              </a:lnSpc>
              <a:spcBef>
                <a:spcPts val="0"/>
              </a:spcBef>
              <a:spcAft>
                <a:spcPts val="0"/>
              </a:spcAft>
              <a:buClr>
                <a:srgbClr val="000000"/>
              </a:buClr>
              <a:buSzPts val="800"/>
              <a:buFont typeface="Arial"/>
              <a:buNone/>
            </a:pPr>
            <a:r>
              <a:rPr lang="en-GB" sz="800" b="0" i="0" u="none" strike="noStrike" cap="none" dirty="0">
                <a:solidFill>
                  <a:srgbClr val="231F20"/>
                </a:solidFill>
                <a:latin typeface="Helvetica Neue"/>
                <a:ea typeface="Helvetica Neue"/>
                <a:cs typeface="Helvetica Neue"/>
                <a:sym typeface="Helvetica Neue"/>
              </a:rPr>
              <a:t>All students can complete a tech perceptions drawing at the start and the end of their Tech We Can lessons. This activity is completed in order to track changes in perceptions and improved knowledge. </a:t>
            </a:r>
            <a:endParaRPr sz="800" b="0" i="0" u="none" strike="noStrike" cap="none" dirty="0">
              <a:solidFill>
                <a:srgbClr val="231F20"/>
              </a:solidFill>
              <a:latin typeface="Helvetica Neue"/>
              <a:ea typeface="Helvetica Neue"/>
              <a:cs typeface="Helvetica Neue"/>
              <a:sym typeface="Helvetica Neue"/>
            </a:endParaRPr>
          </a:p>
        </p:txBody>
      </p:sp>
      <p:sp>
        <p:nvSpPr>
          <p:cNvPr id="98" name="Google Shape;98;p3"/>
          <p:cNvSpPr txBox="1"/>
          <p:nvPr/>
        </p:nvSpPr>
        <p:spPr>
          <a:xfrm>
            <a:off x="7851699" y="1502143"/>
            <a:ext cx="2448000" cy="896336"/>
          </a:xfrm>
          <a:prstGeom prst="rect">
            <a:avLst/>
          </a:prstGeom>
          <a:noFill/>
          <a:ln>
            <a:noFill/>
          </a:ln>
        </p:spPr>
        <p:txBody>
          <a:bodyPr spcFirstLastPara="1" wrap="square" lIns="0" tIns="0" rIns="0" bIns="0" anchor="t" anchorCtr="0">
            <a:spAutoFit/>
          </a:bodyPr>
          <a:lstStyle/>
          <a:p>
            <a:pPr marL="12700" marR="5080" lvl="0" indent="0" algn="l" rtl="0">
              <a:lnSpc>
                <a:spcPct val="104200"/>
              </a:lnSpc>
              <a:spcBef>
                <a:spcPts val="0"/>
              </a:spcBef>
              <a:spcAft>
                <a:spcPts val="0"/>
              </a:spcAft>
              <a:buClr>
                <a:srgbClr val="000000"/>
              </a:buClr>
              <a:buSzPts val="800"/>
              <a:buFont typeface="Arial"/>
              <a:buNone/>
            </a:pPr>
            <a:r>
              <a:rPr lang="en-GB" sz="800" b="0" i="0" u="none" strike="noStrike" cap="none" dirty="0">
                <a:solidFill>
                  <a:srgbClr val="231F20"/>
                </a:solidFill>
                <a:latin typeface="Helvetica Neue"/>
                <a:ea typeface="Helvetica Neue"/>
                <a:cs typeface="Helvetica Neue"/>
                <a:sym typeface="Helvetica Neue"/>
              </a:rPr>
              <a:t>For the lesson plans which require the use of tablets, there are three versions depending upon a school’s access to technology:</a:t>
            </a:r>
          </a:p>
          <a:p>
            <a:pPr marL="12700" marR="5080" lvl="0" indent="0" algn="l" rtl="0">
              <a:lnSpc>
                <a:spcPct val="104200"/>
              </a:lnSpc>
              <a:spcBef>
                <a:spcPts val="0"/>
              </a:spcBef>
              <a:spcAft>
                <a:spcPts val="0"/>
              </a:spcAft>
              <a:buClr>
                <a:srgbClr val="000000"/>
              </a:buClr>
              <a:buSzPts val="800"/>
              <a:buFont typeface="Arial"/>
              <a:buNone/>
            </a:pPr>
            <a:endParaRPr lang="en-GB" sz="800" dirty="0">
              <a:solidFill>
                <a:srgbClr val="231F20"/>
              </a:solidFill>
              <a:latin typeface="Helvetica Neue"/>
              <a:ea typeface="Helvetica Neue"/>
              <a:cs typeface="Helvetica Neue"/>
              <a:sym typeface="Helvetica Neue"/>
            </a:endParaRPr>
          </a:p>
          <a:p>
            <a:pPr marL="12700" marR="5080" lvl="0" indent="0" algn="l" rtl="0">
              <a:lnSpc>
                <a:spcPct val="104200"/>
              </a:lnSpc>
              <a:spcBef>
                <a:spcPts val="0"/>
              </a:spcBef>
              <a:spcAft>
                <a:spcPts val="0"/>
              </a:spcAft>
              <a:buClr>
                <a:srgbClr val="000000"/>
              </a:buClr>
              <a:buSzPts val="800"/>
              <a:buFont typeface="Arial"/>
              <a:buNone/>
            </a:pPr>
            <a:endParaRPr lang="en-GB" sz="800" b="0" i="0" u="none" strike="noStrike" cap="none" dirty="0">
              <a:solidFill>
                <a:srgbClr val="231F20"/>
              </a:solidFill>
              <a:latin typeface="Helvetica Neue"/>
              <a:ea typeface="Helvetica Neue"/>
              <a:cs typeface="Helvetica Neue"/>
              <a:sym typeface="Helvetica Neue"/>
            </a:endParaRPr>
          </a:p>
          <a:p>
            <a:pPr marL="12700" marR="5080" lvl="0" indent="0" algn="l" rtl="0">
              <a:lnSpc>
                <a:spcPct val="104200"/>
              </a:lnSpc>
              <a:spcBef>
                <a:spcPts val="0"/>
              </a:spcBef>
              <a:spcAft>
                <a:spcPts val="0"/>
              </a:spcAft>
              <a:buClr>
                <a:srgbClr val="000000"/>
              </a:buClr>
              <a:buSzPts val="800"/>
              <a:buFont typeface="Arial"/>
              <a:buNone/>
            </a:pPr>
            <a:endParaRPr lang="en-GB" sz="800" b="0" i="0" u="none" strike="noStrike" cap="none" dirty="0">
              <a:solidFill>
                <a:srgbClr val="231F20"/>
              </a:solidFill>
              <a:latin typeface="Helvetica Neue"/>
              <a:ea typeface="Helvetica Neue"/>
              <a:cs typeface="Helvetica Neue"/>
              <a:sym typeface="Helvetica Neue"/>
            </a:endParaRPr>
          </a:p>
          <a:p>
            <a:pPr marL="12700" marR="5080" lvl="0" indent="0" algn="l" rtl="0">
              <a:lnSpc>
                <a:spcPct val="104200"/>
              </a:lnSpc>
              <a:spcBef>
                <a:spcPts val="0"/>
              </a:spcBef>
              <a:spcAft>
                <a:spcPts val="0"/>
              </a:spcAft>
              <a:buClr>
                <a:srgbClr val="000000"/>
              </a:buClr>
              <a:buSzPts val="800"/>
              <a:buFont typeface="Arial"/>
              <a:buNone/>
            </a:pPr>
            <a:endParaRPr sz="800" b="0" i="0" u="none" strike="noStrike" cap="none" dirty="0">
              <a:solidFill>
                <a:schemeClr val="dk1"/>
              </a:solidFill>
              <a:latin typeface="Helvetica Neue"/>
              <a:ea typeface="Helvetica Neue"/>
              <a:cs typeface="Helvetica Neue"/>
              <a:sym typeface="Helvetica Neue"/>
            </a:endParaRPr>
          </a:p>
        </p:txBody>
      </p:sp>
      <p:sp>
        <p:nvSpPr>
          <p:cNvPr id="99" name="Google Shape;99;p3"/>
          <p:cNvSpPr txBox="1"/>
          <p:nvPr/>
        </p:nvSpPr>
        <p:spPr>
          <a:xfrm>
            <a:off x="7851699" y="1987465"/>
            <a:ext cx="2448000" cy="1024383"/>
          </a:xfrm>
          <a:prstGeom prst="rect">
            <a:avLst/>
          </a:prstGeom>
          <a:noFill/>
          <a:ln>
            <a:noFill/>
          </a:ln>
        </p:spPr>
        <p:txBody>
          <a:bodyPr spcFirstLastPara="1" wrap="square" lIns="0" tIns="0" rIns="0" bIns="0" anchor="t" anchorCtr="0">
            <a:spAutoFit/>
          </a:bodyPr>
          <a:lstStyle/>
          <a:p>
            <a:pPr marL="125413" marR="39370" lvl="0" indent="-125413" algn="l" rtl="0">
              <a:lnSpc>
                <a:spcPct val="104200"/>
              </a:lnSpc>
              <a:spcBef>
                <a:spcPts val="0"/>
              </a:spcBef>
              <a:spcAft>
                <a:spcPts val="0"/>
              </a:spcAft>
              <a:buClr>
                <a:srgbClr val="231F20"/>
              </a:buClr>
              <a:buSzPts val="800"/>
              <a:buFont typeface="Helvetica Neue"/>
              <a:buChar char="•"/>
            </a:pPr>
            <a:r>
              <a:rPr lang="en-GB" sz="800" b="0" i="0" u="none" strike="noStrike" cap="none" dirty="0">
                <a:solidFill>
                  <a:srgbClr val="231F20"/>
                </a:solidFill>
                <a:latin typeface="Helvetica Neue"/>
                <a:ea typeface="Helvetica Neue"/>
                <a:cs typeface="Helvetica Neue"/>
                <a:sym typeface="Helvetica Neue"/>
              </a:rPr>
              <a:t>Low Tech – requires the use of desktops/laptop but no tablets</a:t>
            </a:r>
            <a:endParaRPr sz="1400" b="0" i="0" u="none" strike="noStrike" cap="none" dirty="0">
              <a:solidFill>
                <a:srgbClr val="000000"/>
              </a:solidFill>
              <a:latin typeface="Arial"/>
              <a:ea typeface="Arial"/>
              <a:cs typeface="Arial"/>
              <a:sym typeface="Arial"/>
            </a:endParaRPr>
          </a:p>
          <a:p>
            <a:pPr marL="125413" marR="39370" lvl="0" indent="-125413" algn="l" rtl="0">
              <a:lnSpc>
                <a:spcPct val="104200"/>
              </a:lnSpc>
              <a:spcBef>
                <a:spcPts val="0"/>
              </a:spcBef>
              <a:spcAft>
                <a:spcPts val="0"/>
              </a:spcAft>
              <a:buClr>
                <a:srgbClr val="231F20"/>
              </a:buClr>
              <a:buSzPts val="800"/>
              <a:buFont typeface="Helvetica Neue"/>
              <a:buChar char="•"/>
            </a:pPr>
            <a:r>
              <a:rPr lang="en-GB" sz="800" b="0" i="0" u="none" strike="noStrike" cap="none" dirty="0">
                <a:solidFill>
                  <a:srgbClr val="231F20"/>
                </a:solidFill>
                <a:latin typeface="Helvetica Neue"/>
                <a:ea typeface="Helvetica Neue"/>
                <a:cs typeface="Helvetica Neue"/>
                <a:sym typeface="Helvetica Neue"/>
              </a:rPr>
              <a:t>Mid Tech – requires the use of desktops/laptops and </a:t>
            </a:r>
            <a:r>
              <a:rPr lang="en-US" sz="800" b="0" i="0" u="none" strike="noStrike" cap="none" dirty="0">
                <a:solidFill>
                  <a:srgbClr val="231F20"/>
                </a:solidFill>
                <a:latin typeface="Helvetica Neue"/>
                <a:ea typeface="Helvetica Neue"/>
                <a:cs typeface="Helvetica Neue"/>
                <a:sym typeface="Helvetica Neue"/>
              </a:rPr>
              <a:t>some apps which may work on older tablets</a:t>
            </a:r>
            <a:endParaRPr sz="1400" b="0" i="0" u="none" strike="noStrike" cap="none" dirty="0">
              <a:solidFill>
                <a:srgbClr val="000000"/>
              </a:solidFill>
              <a:latin typeface="Arial"/>
              <a:ea typeface="Arial"/>
              <a:cs typeface="Arial"/>
              <a:sym typeface="Arial"/>
            </a:endParaRPr>
          </a:p>
          <a:p>
            <a:pPr marL="125413" marR="39370" lvl="0" indent="-125413" algn="l" rtl="0">
              <a:lnSpc>
                <a:spcPct val="104200"/>
              </a:lnSpc>
              <a:spcBef>
                <a:spcPts val="0"/>
              </a:spcBef>
              <a:spcAft>
                <a:spcPts val="0"/>
              </a:spcAft>
              <a:buClr>
                <a:srgbClr val="231F20"/>
              </a:buClr>
              <a:buSzPts val="800"/>
              <a:buFont typeface="Helvetica Neue"/>
              <a:buChar char="•"/>
            </a:pPr>
            <a:r>
              <a:rPr lang="en-GB" sz="800" b="0" i="0" u="none" strike="noStrike" cap="none" dirty="0">
                <a:solidFill>
                  <a:srgbClr val="231F20"/>
                </a:solidFill>
                <a:latin typeface="Helvetica Neue"/>
                <a:ea typeface="Helvetica Neue"/>
                <a:cs typeface="Helvetica Neue"/>
                <a:sym typeface="Helvetica Neue"/>
              </a:rPr>
              <a:t>Full Tech – requires the use of desktops/laptops and AR –compatible iPads. iPads must support iPad</a:t>
            </a:r>
            <a:r>
              <a:rPr lang="en-GB" sz="800" dirty="0">
                <a:solidFill>
                  <a:srgbClr val="231F20"/>
                </a:solidFill>
                <a:latin typeface="Helvetica Neue"/>
                <a:ea typeface="Helvetica Neue"/>
                <a:cs typeface="Helvetica Neue"/>
                <a:sym typeface="Helvetica Neue"/>
              </a:rPr>
              <a:t>OS 13.0 or later to use most apps, with some apps requiring iPadOS 15.0 or higher.</a:t>
            </a:r>
            <a:endParaRPr sz="1400" b="0" i="0" u="none" strike="noStrike" cap="none" dirty="0">
              <a:solidFill>
                <a:srgbClr val="000000"/>
              </a:solidFill>
              <a:latin typeface="Arial"/>
              <a:ea typeface="Arial"/>
              <a:cs typeface="Arial"/>
              <a:sym typeface="Arial"/>
            </a:endParaRPr>
          </a:p>
        </p:txBody>
      </p:sp>
      <p:sp>
        <p:nvSpPr>
          <p:cNvPr id="100" name="Google Shape;100;p3"/>
          <p:cNvSpPr txBox="1"/>
          <p:nvPr/>
        </p:nvSpPr>
        <p:spPr>
          <a:xfrm>
            <a:off x="7851699" y="3249132"/>
            <a:ext cx="2448000" cy="1907125"/>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800" b="1" i="0" u="none" strike="noStrike" cap="none" dirty="0">
                <a:solidFill>
                  <a:srgbClr val="FF6023"/>
                </a:solidFill>
                <a:latin typeface="Helvetica Neue"/>
                <a:ea typeface="Helvetica Neue"/>
                <a:cs typeface="Helvetica Neue"/>
                <a:sym typeface="Helvetica Neue"/>
              </a:rPr>
              <a:t>THE AIM OF THE LESSONS</a:t>
            </a:r>
            <a:endParaRPr sz="1400" b="0" i="0" u="none" strike="noStrike" cap="none" dirty="0">
              <a:solidFill>
                <a:srgbClr val="FF6023"/>
              </a:solidFill>
              <a:latin typeface="Arial"/>
              <a:ea typeface="Arial"/>
              <a:cs typeface="Arial"/>
              <a:sym typeface="Arial"/>
            </a:endParaRPr>
          </a:p>
          <a:p>
            <a:pPr marL="125413" marR="39370" lvl="0" indent="-125413" algn="l" rtl="0">
              <a:lnSpc>
                <a:spcPct val="104200"/>
              </a:lnSpc>
              <a:spcBef>
                <a:spcPts val="0"/>
              </a:spcBef>
              <a:spcAft>
                <a:spcPts val="0"/>
              </a:spcAft>
              <a:buClr>
                <a:srgbClr val="231F20"/>
              </a:buClr>
              <a:buSzPts val="800"/>
              <a:buFont typeface="Helvetica Neue"/>
              <a:buChar char="•"/>
            </a:pPr>
            <a:r>
              <a:rPr lang="en-GB" sz="800" b="0" i="0" u="none" strike="noStrike" cap="none" dirty="0">
                <a:solidFill>
                  <a:srgbClr val="231F20"/>
                </a:solidFill>
                <a:latin typeface="Helvetica Neue"/>
                <a:ea typeface="Helvetica Neue"/>
                <a:cs typeface="Helvetica Neue"/>
                <a:sym typeface="Helvetica Neue"/>
              </a:rPr>
              <a:t>To show the </a:t>
            </a:r>
            <a:r>
              <a:rPr lang="en-GB" sz="800" b="1" i="0" u="none" strike="noStrike" cap="none" dirty="0">
                <a:solidFill>
                  <a:srgbClr val="231F20"/>
                </a:solidFill>
                <a:latin typeface="Helvetica Neue"/>
                <a:ea typeface="Helvetica Neue"/>
                <a:cs typeface="Helvetica Neue"/>
                <a:sym typeface="Helvetica Neue"/>
              </a:rPr>
              <a:t>breadth of tech careers </a:t>
            </a:r>
            <a:r>
              <a:rPr lang="en-GB" sz="800" b="0" i="0" u="none" strike="noStrike" cap="none" dirty="0">
                <a:solidFill>
                  <a:srgbClr val="231F20"/>
                </a:solidFill>
                <a:latin typeface="Helvetica Neue"/>
                <a:ea typeface="Helvetica Neue"/>
                <a:cs typeface="Helvetica Neue"/>
                <a:sym typeface="Helvetica Neue"/>
              </a:rPr>
              <a:t>and how technology is used in all walks of life </a:t>
            </a:r>
            <a:r>
              <a:rPr lang="en-GB" sz="800" b="1" i="0" u="none" strike="noStrike" cap="none" dirty="0">
                <a:solidFill>
                  <a:srgbClr val="231F20"/>
                </a:solidFill>
                <a:latin typeface="Helvetica Neue"/>
                <a:ea typeface="Helvetica Neue"/>
                <a:cs typeface="Helvetica Neue"/>
                <a:sym typeface="Helvetica Neue"/>
              </a:rPr>
              <a:t>in a more inclusive way</a:t>
            </a:r>
            <a:r>
              <a:rPr lang="en-GB" sz="800" b="0" i="0" u="none" strike="noStrike" cap="none" dirty="0">
                <a:solidFill>
                  <a:srgbClr val="231F20"/>
                </a:solidFill>
                <a:latin typeface="Helvetica Neue"/>
                <a:ea typeface="Helvetica Neue"/>
                <a:cs typeface="Helvetica Neue"/>
                <a:sym typeface="Helvetica Neue"/>
              </a:rPr>
              <a:t>.</a:t>
            </a:r>
            <a:endParaRPr sz="800" b="0" i="0" u="none" strike="noStrike" cap="none" dirty="0">
              <a:solidFill>
                <a:schemeClr val="dk1"/>
              </a:solidFill>
              <a:latin typeface="Helvetica Neue"/>
              <a:ea typeface="Helvetica Neue"/>
              <a:cs typeface="Helvetica Neue"/>
              <a:sym typeface="Helvetica Neue"/>
            </a:endParaRPr>
          </a:p>
          <a:p>
            <a:pPr marL="125413" marR="377825" lvl="0" indent="-125413" algn="l" rtl="0">
              <a:lnSpc>
                <a:spcPct val="104200"/>
              </a:lnSpc>
              <a:spcBef>
                <a:spcPts val="0"/>
              </a:spcBef>
              <a:spcAft>
                <a:spcPts val="0"/>
              </a:spcAft>
              <a:buClr>
                <a:srgbClr val="231F20"/>
              </a:buClr>
              <a:buSzPts val="800"/>
              <a:buFont typeface="Helvetica Neue"/>
              <a:buChar char="•"/>
            </a:pPr>
            <a:r>
              <a:rPr lang="en-GB" sz="800" b="0" i="0" u="none" strike="noStrike" cap="none" dirty="0">
                <a:solidFill>
                  <a:srgbClr val="231F20"/>
                </a:solidFill>
                <a:latin typeface="Helvetica Neue"/>
                <a:ea typeface="Helvetica Neue"/>
                <a:cs typeface="Helvetica Neue"/>
                <a:sym typeface="Helvetica Neue"/>
              </a:rPr>
              <a:t>To encourage all pupils to </a:t>
            </a:r>
            <a:r>
              <a:rPr lang="en-GB" sz="800" b="1" i="0" u="none" strike="noStrike" cap="none" dirty="0">
                <a:solidFill>
                  <a:srgbClr val="231F20"/>
                </a:solidFill>
                <a:latin typeface="Helvetica Neue"/>
                <a:ea typeface="Helvetica Neue"/>
                <a:cs typeface="Helvetica Neue"/>
                <a:sym typeface="Helvetica Neue"/>
              </a:rPr>
              <a:t>explore tech subjects and careers</a:t>
            </a:r>
            <a:r>
              <a:rPr lang="en-GB" sz="800" b="0" i="0" u="none" strike="noStrike" cap="none" dirty="0">
                <a:solidFill>
                  <a:srgbClr val="231F20"/>
                </a:solidFill>
                <a:latin typeface="Helvetica Neue"/>
                <a:ea typeface="Helvetica Neue"/>
                <a:cs typeface="Helvetica Neue"/>
                <a:sym typeface="Helvetica Neue"/>
              </a:rPr>
              <a:t>.</a:t>
            </a:r>
            <a:endParaRPr sz="800" b="0" i="0" u="none" strike="noStrike" cap="none" dirty="0">
              <a:solidFill>
                <a:schemeClr val="dk1"/>
              </a:solidFill>
              <a:latin typeface="Helvetica Neue"/>
              <a:ea typeface="Helvetica Neue"/>
              <a:cs typeface="Helvetica Neue"/>
              <a:sym typeface="Helvetica Neue"/>
            </a:endParaRPr>
          </a:p>
          <a:p>
            <a:pPr marL="125413" marR="69215" lvl="0" indent="-125413" algn="l" rtl="0">
              <a:lnSpc>
                <a:spcPct val="104200"/>
              </a:lnSpc>
              <a:spcBef>
                <a:spcPts val="0"/>
              </a:spcBef>
              <a:spcAft>
                <a:spcPts val="0"/>
              </a:spcAft>
              <a:buClr>
                <a:srgbClr val="231F20"/>
              </a:buClr>
              <a:buSzPts val="800"/>
              <a:buFont typeface="Helvetica Neue"/>
              <a:buChar char="•"/>
            </a:pPr>
            <a:r>
              <a:rPr lang="en-GB" sz="800" b="0" i="0" u="none" strike="noStrike" cap="none" dirty="0">
                <a:solidFill>
                  <a:srgbClr val="231F20"/>
                </a:solidFill>
                <a:latin typeface="Helvetica Neue"/>
                <a:ea typeface="Helvetica Neue"/>
                <a:cs typeface="Helvetica Neue"/>
                <a:sym typeface="Helvetica Neue"/>
              </a:rPr>
              <a:t>To show the students </a:t>
            </a:r>
            <a:r>
              <a:rPr lang="en-GB" sz="800" b="1" i="0" u="none" strike="noStrike" cap="none" dirty="0">
                <a:solidFill>
                  <a:srgbClr val="231F20"/>
                </a:solidFill>
                <a:latin typeface="Helvetica Neue"/>
                <a:ea typeface="Helvetica Neue"/>
                <a:cs typeface="Helvetica Neue"/>
                <a:sym typeface="Helvetica Neue"/>
              </a:rPr>
              <a:t>how they can apply a wide range of curriculum skills to engage with tech</a:t>
            </a:r>
            <a:r>
              <a:rPr lang="en-GB" sz="800" b="0" i="0" u="none" strike="noStrike" cap="none" dirty="0">
                <a:solidFill>
                  <a:srgbClr val="231F20"/>
                </a:solidFill>
                <a:latin typeface="Helvetica Neue"/>
                <a:ea typeface="Helvetica Neue"/>
                <a:cs typeface="Helvetica Neue"/>
                <a:sym typeface="Helvetica Neue"/>
              </a:rPr>
              <a:t>. The lessons will be delivered with a cross-curricular approach.</a:t>
            </a:r>
            <a:endParaRPr sz="800" b="0" i="0" u="none" strike="noStrike" cap="none" dirty="0">
              <a:solidFill>
                <a:schemeClr val="dk1"/>
              </a:solidFill>
              <a:latin typeface="Helvetica Neue"/>
              <a:ea typeface="Helvetica Neue"/>
              <a:cs typeface="Helvetica Neue"/>
              <a:sym typeface="Helvetica Neue"/>
            </a:endParaRPr>
          </a:p>
          <a:p>
            <a:pPr marL="125413" marR="22225" lvl="0" indent="-125413" algn="l" rtl="0">
              <a:lnSpc>
                <a:spcPct val="104200"/>
              </a:lnSpc>
              <a:spcBef>
                <a:spcPts val="0"/>
              </a:spcBef>
              <a:spcAft>
                <a:spcPts val="0"/>
              </a:spcAft>
              <a:buClr>
                <a:srgbClr val="231F20"/>
              </a:buClr>
              <a:buSzPts val="800"/>
              <a:buFont typeface="Helvetica Neue"/>
              <a:buChar char="•"/>
            </a:pPr>
            <a:r>
              <a:rPr lang="en-GB" sz="800" b="0" i="0" u="none" strike="noStrike" cap="none" dirty="0">
                <a:solidFill>
                  <a:srgbClr val="231F20"/>
                </a:solidFill>
                <a:latin typeface="Helvetica Neue"/>
                <a:ea typeface="Helvetica Neue"/>
                <a:cs typeface="Helvetica Neue"/>
                <a:sym typeface="Helvetica Neue"/>
              </a:rPr>
              <a:t>To inspire the student to </a:t>
            </a:r>
            <a:r>
              <a:rPr lang="en-GB" sz="800" b="1" i="0" u="none" strike="noStrike" cap="none" dirty="0">
                <a:solidFill>
                  <a:srgbClr val="231F20"/>
                </a:solidFill>
                <a:latin typeface="Helvetica Neue"/>
                <a:ea typeface="Helvetica Neue"/>
                <a:cs typeface="Helvetica Neue"/>
                <a:sym typeface="Helvetica Neue"/>
              </a:rPr>
              <a:t>continue to investigate tech </a:t>
            </a:r>
            <a:r>
              <a:rPr lang="en-GB" sz="800" b="0" i="0" u="none" strike="noStrike" cap="none" dirty="0">
                <a:solidFill>
                  <a:srgbClr val="231F20"/>
                </a:solidFill>
                <a:latin typeface="Helvetica Neue"/>
                <a:ea typeface="Helvetica Neue"/>
                <a:cs typeface="Helvetica Neue"/>
                <a:sym typeface="Helvetica Neue"/>
              </a:rPr>
              <a:t>– the lessons are only 2 hours for each topic so students will only be given an introduction to each app/programme in the hope that this inspires them to want to continue to learn more.</a:t>
            </a:r>
            <a:endParaRPr sz="800" b="0" i="0" u="none" strike="noStrike" cap="none" dirty="0">
              <a:solidFill>
                <a:schemeClr val="dk1"/>
              </a:solidFill>
              <a:latin typeface="Helvetica Neue"/>
              <a:ea typeface="Helvetica Neue"/>
              <a:cs typeface="Helvetica Neue"/>
              <a:sym typeface="Helvetica Neue"/>
            </a:endParaRPr>
          </a:p>
        </p:txBody>
      </p:sp>
      <p:sp>
        <p:nvSpPr>
          <p:cNvPr id="101" name="Google Shape;101;p3"/>
          <p:cNvSpPr txBox="1"/>
          <p:nvPr/>
        </p:nvSpPr>
        <p:spPr>
          <a:xfrm>
            <a:off x="7851699" y="5237085"/>
            <a:ext cx="2448000" cy="891398"/>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800" b="1" i="0" u="none" strike="noStrike" cap="none" dirty="0">
                <a:solidFill>
                  <a:srgbClr val="FF6023"/>
                </a:solidFill>
                <a:latin typeface="Helvetica Neue"/>
                <a:ea typeface="Helvetica Neue"/>
                <a:cs typeface="Helvetica Neue"/>
                <a:sym typeface="Helvetica Neue"/>
              </a:rPr>
              <a:t>RESOURCES</a:t>
            </a:r>
            <a:endParaRPr sz="1400" b="0" i="0" u="none" strike="noStrike" cap="none" dirty="0">
              <a:solidFill>
                <a:srgbClr val="FF6023"/>
              </a:solidFill>
              <a:latin typeface="Arial"/>
              <a:ea typeface="Arial"/>
              <a:cs typeface="Arial"/>
              <a:sym typeface="Arial"/>
            </a:endParaRPr>
          </a:p>
          <a:p>
            <a:pPr marL="12700" marR="5080" lvl="0" indent="0" algn="l" rtl="0">
              <a:lnSpc>
                <a:spcPct val="104200"/>
              </a:lnSpc>
              <a:spcBef>
                <a:spcPts val="0"/>
              </a:spcBef>
              <a:spcAft>
                <a:spcPts val="0"/>
              </a:spcAft>
              <a:buClr>
                <a:srgbClr val="000000"/>
              </a:buClr>
              <a:buSzPts val="800"/>
              <a:buFont typeface="Arial"/>
              <a:buNone/>
            </a:pPr>
            <a:r>
              <a:rPr lang="en-GB" sz="800" b="0" i="0" u="none" strike="noStrike" cap="none" dirty="0">
                <a:solidFill>
                  <a:srgbClr val="231F20"/>
                </a:solidFill>
                <a:latin typeface="Helvetica Neue"/>
                <a:ea typeface="Helvetica Neue"/>
                <a:cs typeface="Helvetica Neue"/>
                <a:sym typeface="Helvetica Neue"/>
              </a:rPr>
              <a:t>Lessons will include resources which schools are likely to already have (i.e. computer suites and devices with internet access) allowing lessons to be scalable. As mentioned above, the specific resources and technology required depend upon which version of the lessons teachers choose to deliver.</a:t>
            </a:r>
            <a:endParaRPr sz="800" b="0" i="0" u="none" strike="noStrike" cap="none" dirty="0">
              <a:solidFill>
                <a:schemeClr val="dk1"/>
              </a:solidFill>
              <a:latin typeface="Helvetica Neue"/>
              <a:ea typeface="Helvetica Neue"/>
              <a:cs typeface="Helvetica Neue"/>
              <a:sym typeface="Helvetica Neue"/>
            </a:endParaRPr>
          </a:p>
        </p:txBody>
      </p:sp>
      <p:sp>
        <p:nvSpPr>
          <p:cNvPr id="102" name="Google Shape;102;p3"/>
          <p:cNvSpPr/>
          <p:nvPr/>
        </p:nvSpPr>
        <p:spPr>
          <a:xfrm>
            <a:off x="7851700" y="5760924"/>
            <a:ext cx="2448000" cy="135421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800"/>
              <a:buFont typeface="Arial"/>
              <a:buNone/>
            </a:pPr>
            <a:endParaRPr sz="1800" b="0" i="0" u="none" strike="noStrike" cap="none">
              <a:solidFill>
                <a:schemeClr val="dk1"/>
              </a:solidFill>
              <a:latin typeface="Helvetica Neue"/>
              <a:ea typeface="Helvetica Neue"/>
              <a:cs typeface="Helvetica Neue"/>
              <a:sym typeface="Helvetica Neue"/>
            </a:endParaRPr>
          </a:p>
        </p:txBody>
      </p:sp>
      <p:sp>
        <p:nvSpPr>
          <p:cNvPr id="103" name="Google Shape;103;p3"/>
          <p:cNvSpPr txBox="1">
            <a:spLocks noGrp="1"/>
          </p:cNvSpPr>
          <p:nvPr>
            <p:ph type="sldNum" idx="12"/>
          </p:nvPr>
        </p:nvSpPr>
        <p:spPr>
          <a:xfrm>
            <a:off x="10223500" y="7169926"/>
            <a:ext cx="93345" cy="116699"/>
          </a:xfrm>
          <a:prstGeom prst="rect">
            <a:avLst/>
          </a:prstGeom>
          <a:noFill/>
          <a:ln>
            <a:noFill/>
          </a:ln>
        </p:spPr>
        <p:txBody>
          <a:bodyPr spcFirstLastPara="1" wrap="square" lIns="0" tIns="8875" rIns="0" bIns="0" anchor="t" anchorCtr="0">
            <a:spAutoFit/>
          </a:bodyPr>
          <a:lstStyle/>
          <a:p>
            <a:pPr marL="25400" lvl="0" indent="0" algn="l" rtl="0">
              <a:lnSpc>
                <a:spcPct val="100000"/>
              </a:lnSpc>
              <a:spcBef>
                <a:spcPts val="0"/>
              </a:spcBef>
              <a:spcAft>
                <a:spcPts val="0"/>
              </a:spcAft>
              <a:buSzPts val="700"/>
              <a:buNone/>
            </a:pPr>
            <a:r>
              <a:rPr lang="en-GB" sz="700"/>
              <a:t>1</a:t>
            </a:r>
            <a:endParaRPr sz="700"/>
          </a:p>
        </p:txBody>
      </p:sp>
      <p:sp>
        <p:nvSpPr>
          <p:cNvPr id="104" name="Google Shape;104;p3"/>
          <p:cNvSpPr txBox="1"/>
          <p:nvPr/>
        </p:nvSpPr>
        <p:spPr>
          <a:xfrm>
            <a:off x="5270500" y="1502143"/>
            <a:ext cx="2304000" cy="384078"/>
          </a:xfrm>
          <a:prstGeom prst="rect">
            <a:avLst/>
          </a:prstGeom>
          <a:noFill/>
          <a:ln>
            <a:noFill/>
          </a:ln>
        </p:spPr>
        <p:txBody>
          <a:bodyPr spcFirstLastPara="1" wrap="square" lIns="0" tIns="1460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800" b="1" i="0" u="none" strike="noStrike" cap="none">
                <a:solidFill>
                  <a:srgbClr val="231F20"/>
                </a:solidFill>
                <a:latin typeface="Helvetica Neue"/>
                <a:ea typeface="Helvetica Neue"/>
                <a:cs typeface="Helvetica Neue"/>
                <a:sym typeface="Helvetica Neue"/>
              </a:rPr>
              <a:t>There are 14 lessons available with a suggested delivery time of 2 hours each. They are stand-alone so can be taught in any order.</a:t>
            </a:r>
            <a:endParaRPr sz="800" b="1" i="0" u="none" strike="noStrike" cap="none">
              <a:solidFill>
                <a:schemeClr val="dk1"/>
              </a:solidFill>
              <a:latin typeface="Helvetica Neue"/>
              <a:ea typeface="Helvetica Neue"/>
              <a:cs typeface="Helvetica Neue"/>
              <a:sym typeface="Helvetica Neue"/>
            </a:endParaRPr>
          </a:p>
        </p:txBody>
      </p:sp>
      <p:grpSp>
        <p:nvGrpSpPr>
          <p:cNvPr id="11" name="Group 10">
            <a:extLst>
              <a:ext uri="{FF2B5EF4-FFF2-40B4-BE49-F238E27FC236}">
                <a16:creationId xmlns:a16="http://schemas.microsoft.com/office/drawing/2014/main" id="{4C7F5765-D9B1-C3F7-F064-0AB59E78C98C}"/>
              </a:ext>
            </a:extLst>
          </p:cNvPr>
          <p:cNvGrpSpPr/>
          <p:nvPr/>
        </p:nvGrpSpPr>
        <p:grpSpPr>
          <a:xfrm>
            <a:off x="3429622" y="4187659"/>
            <a:ext cx="1296000" cy="1296000"/>
            <a:chOff x="3429622" y="4187659"/>
            <a:chExt cx="1296000" cy="1296000"/>
          </a:xfrm>
        </p:grpSpPr>
        <p:sp>
          <p:nvSpPr>
            <p:cNvPr id="89" name="Google Shape;89;p3"/>
            <p:cNvSpPr/>
            <p:nvPr/>
          </p:nvSpPr>
          <p:spPr>
            <a:xfrm>
              <a:off x="3429622" y="4187659"/>
              <a:ext cx="1296000" cy="1296000"/>
            </a:xfrm>
            <a:prstGeom prst="ellipse">
              <a:avLst/>
            </a:prstGeom>
            <a:noFill/>
            <a:ln w="1192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850" b="0" i="0" u="none" strike="noStrike" cap="none">
                <a:solidFill>
                  <a:schemeClr val="dk1"/>
                </a:solidFill>
                <a:latin typeface="Calibri"/>
                <a:ea typeface="Calibri"/>
                <a:cs typeface="Calibri"/>
                <a:sym typeface="Calibri"/>
              </a:endParaRPr>
            </a:p>
          </p:txBody>
        </p:sp>
        <p:sp>
          <p:nvSpPr>
            <p:cNvPr id="90" name="Google Shape;90;p3"/>
            <p:cNvSpPr txBox="1"/>
            <p:nvPr/>
          </p:nvSpPr>
          <p:spPr>
            <a:xfrm>
              <a:off x="3993102" y="4265926"/>
              <a:ext cx="207010" cy="412750"/>
            </a:xfrm>
            <a:prstGeom prst="rect">
              <a:avLst/>
            </a:prstGeom>
            <a:noFill/>
            <a:ln>
              <a:noFill/>
            </a:ln>
          </p:spPr>
          <p:txBody>
            <a:bodyPr spcFirstLastPara="1" wrap="square" lIns="0" tIns="17125" rIns="0" bIns="0"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GB" sz="2500" b="1" i="0" u="none" strike="noStrike" cap="none" dirty="0">
                  <a:solidFill>
                    <a:srgbClr val="FFC8D2"/>
                  </a:solidFill>
                  <a:latin typeface="Poppins"/>
                  <a:ea typeface="Poppins"/>
                  <a:cs typeface="Poppins"/>
                  <a:sym typeface="Poppins"/>
                </a:rPr>
                <a:t>9</a:t>
              </a:r>
              <a:endParaRPr sz="2500" b="0" i="0" u="none" strike="noStrike" cap="none" dirty="0">
                <a:solidFill>
                  <a:srgbClr val="FFC8D2"/>
                </a:solidFill>
                <a:latin typeface="Poppins"/>
                <a:ea typeface="Poppins"/>
                <a:cs typeface="Poppins"/>
                <a:sym typeface="Poppins"/>
              </a:endParaRPr>
            </a:p>
          </p:txBody>
        </p:sp>
        <p:sp>
          <p:nvSpPr>
            <p:cNvPr id="2" name="Google Shape;73;p3">
              <a:extLst>
                <a:ext uri="{FF2B5EF4-FFF2-40B4-BE49-F238E27FC236}">
                  <a16:creationId xmlns:a16="http://schemas.microsoft.com/office/drawing/2014/main" id="{7CFB8783-4496-F8B6-D563-4A4EEA1C74FE}"/>
                </a:ext>
              </a:extLst>
            </p:cNvPr>
            <p:cNvSpPr txBox="1"/>
            <p:nvPr/>
          </p:nvSpPr>
          <p:spPr>
            <a:xfrm>
              <a:off x="3613372" y="4756943"/>
              <a:ext cx="966469" cy="414389"/>
            </a:xfrm>
            <a:prstGeom prst="rect">
              <a:avLst/>
            </a:prstGeom>
            <a:noFill/>
            <a:ln>
              <a:noFill/>
            </a:ln>
          </p:spPr>
          <p:txBody>
            <a:bodyPr spcFirstLastPara="1" wrap="square" lIns="0" tIns="13950" rIns="0" bIns="0" anchor="t" anchorCtr="0">
              <a:spAutoFit/>
            </a:bodyPr>
            <a:lstStyle/>
            <a:p>
              <a:pPr marL="0" marR="5080" lvl="0" indent="0" algn="ctr" rtl="0">
                <a:lnSpc>
                  <a:spcPct val="101800"/>
                </a:lnSpc>
                <a:spcBef>
                  <a:spcPts val="0"/>
                </a:spcBef>
                <a:spcAft>
                  <a:spcPts val="0"/>
                </a:spcAft>
                <a:buClr>
                  <a:srgbClr val="000000"/>
                </a:buClr>
                <a:buSzPts val="900"/>
                <a:buFont typeface="Arial"/>
                <a:buNone/>
              </a:pPr>
              <a:r>
                <a:rPr lang="en-GB" sz="850" b="0" i="0" u="none" strike="noStrike" cap="none" dirty="0">
                  <a:solidFill>
                    <a:schemeClr val="bg1"/>
                  </a:solidFill>
                  <a:latin typeface="Lora" pitchFamily="2" charset="0"/>
                  <a:ea typeface="Helvetica Neue"/>
                  <a:cs typeface="Helvetica Neue"/>
                  <a:sym typeface="Helvetica Neue"/>
                </a:rPr>
                <a:t>Improves parent awareness of tech careers</a:t>
              </a:r>
              <a:endParaRPr sz="850" b="0" i="0" u="none" strike="noStrike" cap="none" dirty="0">
                <a:solidFill>
                  <a:schemeClr val="bg1"/>
                </a:solidFill>
                <a:latin typeface="Lora" pitchFamily="2" charset="0"/>
                <a:ea typeface="Helvetica Neue"/>
                <a:cs typeface="Helvetica Neue"/>
                <a:sym typeface="Helvetica Neue"/>
              </a:endParaRPr>
            </a:p>
          </p:txBody>
        </p:sp>
      </p:grpSp>
      <p:pic>
        <p:nvPicPr>
          <p:cNvPr id="13" name="Picture 12">
            <a:extLst>
              <a:ext uri="{FF2B5EF4-FFF2-40B4-BE49-F238E27FC236}">
                <a16:creationId xmlns:a16="http://schemas.microsoft.com/office/drawing/2014/main" id="{975C87F6-EF5B-56E4-704F-3024FB5BF45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424993" y="5735159"/>
            <a:ext cx="4568544" cy="1434767"/>
          </a:xfrm>
          <a:prstGeom prst="round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a:extLst>
            <a:ext uri="{FF2B5EF4-FFF2-40B4-BE49-F238E27FC236}">
              <a16:creationId xmlns:a16="http://schemas.microsoft.com/office/drawing/2014/main" id="{06E29A46-F4FB-5EE2-4C8B-D54EE0C0C24A}"/>
            </a:ext>
          </a:extLst>
        </p:cNvPr>
        <p:cNvGrpSpPr/>
        <p:nvPr/>
      </p:nvGrpSpPr>
      <p:grpSpPr>
        <a:xfrm>
          <a:off x="0" y="0"/>
          <a:ext cx="0" cy="0"/>
          <a:chOff x="0" y="0"/>
          <a:chExt cx="0" cy="0"/>
        </a:xfrm>
      </p:grpSpPr>
      <p:sp>
        <p:nvSpPr>
          <p:cNvPr id="109" name="Google Shape;109;p4">
            <a:extLst>
              <a:ext uri="{FF2B5EF4-FFF2-40B4-BE49-F238E27FC236}">
                <a16:creationId xmlns:a16="http://schemas.microsoft.com/office/drawing/2014/main" id="{24BD6E9D-C155-91F9-7512-B105099C196F}"/>
              </a:ext>
            </a:extLst>
          </p:cNvPr>
          <p:cNvSpPr/>
          <p:nvPr/>
        </p:nvSpPr>
        <p:spPr>
          <a:xfrm>
            <a:off x="457200" y="457200"/>
            <a:ext cx="9819748" cy="6645909"/>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p:txBody>
      </p:sp>
      <p:sp>
        <p:nvSpPr>
          <p:cNvPr id="111" name="Google Shape;111;p4">
            <a:extLst>
              <a:ext uri="{FF2B5EF4-FFF2-40B4-BE49-F238E27FC236}">
                <a16:creationId xmlns:a16="http://schemas.microsoft.com/office/drawing/2014/main" id="{AAF71CAB-641E-2D97-60FD-30B28BDF10B3}"/>
              </a:ext>
            </a:extLst>
          </p:cNvPr>
          <p:cNvSpPr txBox="1"/>
          <p:nvPr/>
        </p:nvSpPr>
        <p:spPr>
          <a:xfrm>
            <a:off x="1285298" y="744268"/>
            <a:ext cx="4582795" cy="379095"/>
          </a:xfrm>
          <a:prstGeom prst="rect">
            <a:avLst/>
          </a:prstGeom>
          <a:noFill/>
          <a:ln>
            <a:noFill/>
          </a:ln>
        </p:spPr>
        <p:txBody>
          <a:bodyPr spcFirstLastPara="1" wrap="square" lIns="0" tIns="14600" rIns="0" bIns="0" anchor="t" anchorCtr="0">
            <a:spAutoFit/>
          </a:bodyPr>
          <a:lstStyle/>
          <a:p>
            <a:pPr marL="304800" marR="0" lvl="0" indent="0" algn="l" rtl="0">
              <a:lnSpc>
                <a:spcPct val="100000"/>
              </a:lnSpc>
              <a:spcBef>
                <a:spcPts val="0"/>
              </a:spcBef>
              <a:spcAft>
                <a:spcPts val="0"/>
              </a:spcAft>
              <a:buClr>
                <a:srgbClr val="000000"/>
              </a:buClr>
              <a:buSzPts val="2300"/>
              <a:buFont typeface="Arial"/>
              <a:buNone/>
            </a:pPr>
            <a:r>
              <a:rPr lang="en-GB" sz="2300" b="1" i="0" u="none" strike="noStrike" cap="none" dirty="0">
                <a:solidFill>
                  <a:srgbClr val="FF6023"/>
                </a:solidFill>
                <a:latin typeface="Poppins"/>
                <a:ea typeface="Poppins"/>
                <a:cs typeface="Poppins"/>
                <a:sym typeface="Poppins"/>
              </a:rPr>
              <a:t>Lesson plan synopses</a:t>
            </a:r>
            <a:endParaRPr sz="2300" b="0" i="0" u="none" strike="noStrike" cap="none" dirty="0">
              <a:solidFill>
                <a:srgbClr val="FF6023"/>
              </a:solidFill>
              <a:latin typeface="Poppins"/>
              <a:ea typeface="Poppins"/>
              <a:cs typeface="Poppins"/>
              <a:sym typeface="Poppins"/>
            </a:endParaRPr>
          </a:p>
        </p:txBody>
      </p:sp>
      <p:grpSp>
        <p:nvGrpSpPr>
          <p:cNvPr id="112" name="Google Shape;112;p4">
            <a:extLst>
              <a:ext uri="{FF2B5EF4-FFF2-40B4-BE49-F238E27FC236}">
                <a16:creationId xmlns:a16="http://schemas.microsoft.com/office/drawing/2014/main" id="{20CE095F-DE09-D2B2-A47B-9C206F8C9711}"/>
              </a:ext>
            </a:extLst>
          </p:cNvPr>
          <p:cNvGrpSpPr/>
          <p:nvPr/>
        </p:nvGrpSpPr>
        <p:grpSpPr>
          <a:xfrm>
            <a:off x="767969" y="3176741"/>
            <a:ext cx="6998154" cy="3801814"/>
            <a:chOff x="767969" y="3177588"/>
            <a:chExt cx="7288837" cy="3994248"/>
          </a:xfrm>
        </p:grpSpPr>
        <p:sp>
          <p:nvSpPr>
            <p:cNvPr id="115" name="Google Shape;115;p4">
              <a:extLst>
                <a:ext uri="{FF2B5EF4-FFF2-40B4-BE49-F238E27FC236}">
                  <a16:creationId xmlns:a16="http://schemas.microsoft.com/office/drawing/2014/main" id="{2DA34C01-A1BB-2462-4C9B-E9110D53F548}"/>
                </a:ext>
              </a:extLst>
            </p:cNvPr>
            <p:cNvSpPr txBox="1"/>
            <p:nvPr/>
          </p:nvSpPr>
          <p:spPr>
            <a:xfrm>
              <a:off x="767969" y="3177588"/>
              <a:ext cx="2171116" cy="2104953"/>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Fun</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STEAM skills game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Evolution of gaming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Difference between AR and VR</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Using AR and VR in gaming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1" u="none" strike="noStrike" cap="none" dirty="0">
                  <a:solidFill>
                    <a:schemeClr val="lt1"/>
                  </a:solidFill>
                  <a:latin typeface="Helvetica Neue"/>
                  <a:ea typeface="Helvetica Neue"/>
                  <a:cs typeface="Helvetica Neue"/>
                  <a:sym typeface="Helvetica Neue"/>
                </a:rPr>
                <a:t>Full Tech </a:t>
              </a:r>
              <a:r>
                <a:rPr lang="en-GB" sz="800" b="0" i="0" u="none" strike="noStrike" cap="none" dirty="0">
                  <a:solidFill>
                    <a:schemeClr val="lt1"/>
                  </a:solidFill>
                  <a:latin typeface="Helvetica Neue"/>
                  <a:ea typeface="Helvetica Neue"/>
                  <a:cs typeface="Helvetica Neue"/>
                  <a:sym typeface="Helvetica Neue"/>
                </a:rPr>
                <a:t>= AR apps investigation </a:t>
              </a:r>
            </a:p>
            <a:p>
              <a:pPr marL="93663" indent="-93663">
                <a:spcBef>
                  <a:spcPts val="100"/>
                </a:spcBef>
                <a:buClr>
                  <a:schemeClr val="lt1"/>
                </a:buClr>
                <a:buSzPts val="800"/>
                <a:buFont typeface="Arial"/>
                <a:buChar char="•"/>
              </a:pPr>
              <a:r>
                <a:rPr lang="en-GB" sz="800" i="1" dirty="0">
                  <a:solidFill>
                    <a:schemeClr val="lt1"/>
                  </a:solidFill>
                  <a:latin typeface="Helvetica Neue"/>
                  <a:ea typeface="Helvetica Neue"/>
                  <a:cs typeface="Helvetica Neue"/>
                  <a:sym typeface="Helvetica Neue"/>
                </a:rPr>
                <a:t>Mid Tech </a:t>
              </a:r>
              <a:r>
                <a:rPr lang="en-GB" sz="800" dirty="0">
                  <a:solidFill>
                    <a:schemeClr val="lt1"/>
                  </a:solidFill>
                  <a:latin typeface="Helvetica Neue"/>
                  <a:ea typeface="Helvetica Neue"/>
                  <a:cs typeface="Helvetica Neue"/>
                  <a:sym typeface="Helvetica Neue"/>
                </a:rPr>
                <a:t>= Demo Quiver AR App then computer game character design task</a:t>
              </a:r>
            </a:p>
            <a:p>
              <a:pPr marL="93663" indent="-93663">
                <a:spcBef>
                  <a:spcPts val="100"/>
                </a:spcBef>
                <a:buClr>
                  <a:schemeClr val="lt1"/>
                </a:buClr>
                <a:buSzPts val="800"/>
                <a:buFont typeface="Arial"/>
                <a:buChar char="•"/>
              </a:pPr>
              <a:r>
                <a:rPr lang="en-GB" sz="800" b="0" i="1" u="none" strike="noStrike" cap="none" dirty="0">
                  <a:solidFill>
                    <a:schemeClr val="lt1"/>
                  </a:solidFill>
                  <a:latin typeface="Helvetica Neue"/>
                  <a:ea typeface="Helvetica Neue"/>
                  <a:cs typeface="Helvetica Neue"/>
                  <a:sym typeface="Helvetica Neue"/>
                </a:rPr>
                <a:t>Low Tech </a:t>
              </a:r>
              <a:r>
                <a:rPr lang="en-GB" sz="800" b="0" i="0" u="none" strike="noStrike" cap="none" dirty="0">
                  <a:solidFill>
                    <a:schemeClr val="lt1"/>
                  </a:solidFill>
                  <a:latin typeface="Helvetica Neue"/>
                  <a:ea typeface="Helvetica Neue"/>
                  <a:cs typeface="Helvetica Neue"/>
                  <a:sym typeface="Helvetica Neue"/>
                </a:rPr>
                <a:t>= Computer game character design task</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Fun tech offices</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Research ‘Tech for Fun’ job</a:t>
              </a:r>
              <a:endParaRPr sz="1400" b="0" i="0" u="none" strike="noStrike" cap="none" dirty="0">
                <a:solidFill>
                  <a:srgbClr val="000000"/>
                </a:solidFill>
                <a:latin typeface="Arial"/>
                <a:ea typeface="Arial"/>
                <a:cs typeface="Arial"/>
                <a:sym typeface="Arial"/>
              </a:endParaRPr>
            </a:p>
          </p:txBody>
        </p:sp>
        <p:sp>
          <p:nvSpPr>
            <p:cNvPr id="117" name="Google Shape;117;p4">
              <a:extLst>
                <a:ext uri="{FF2B5EF4-FFF2-40B4-BE49-F238E27FC236}">
                  <a16:creationId xmlns:a16="http://schemas.microsoft.com/office/drawing/2014/main" id="{3C28E2DA-A3E5-0F94-4AE2-5BE145316C85}"/>
                </a:ext>
              </a:extLst>
            </p:cNvPr>
            <p:cNvSpPr txBox="1"/>
            <p:nvPr/>
          </p:nvSpPr>
          <p:spPr>
            <a:xfrm>
              <a:off x="5885690" y="3553522"/>
              <a:ext cx="2171116" cy="1954951"/>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Education</a:t>
              </a:r>
              <a:endParaRPr sz="1000" b="0" i="0" u="none" strike="noStrike" cap="none" dirty="0">
                <a:solidFill>
                  <a:srgbClr val="FFC8D2"/>
                </a:solidFill>
                <a:latin typeface="Helvetica Neue"/>
                <a:ea typeface="Helvetica Neue"/>
                <a:cs typeface="Helvetica Neue"/>
                <a:sym typeface="Helvetica Neue"/>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Using AR in the classroom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Using tech to create content for learning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Famous women in tech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Holograms in education </a:t>
              </a:r>
            </a:p>
            <a:p>
              <a:pPr marL="93663" marR="0" lvl="0" indent="-93663" algn="l" rtl="0">
                <a:lnSpc>
                  <a:spcPct val="100000"/>
                </a:lnSpc>
                <a:spcBef>
                  <a:spcPts val="100"/>
                </a:spcBef>
                <a:spcAft>
                  <a:spcPts val="0"/>
                </a:spcAft>
                <a:buClr>
                  <a:schemeClr val="lt1"/>
                </a:buClr>
                <a:buSzPts val="800"/>
                <a:buFont typeface="Arial"/>
                <a:buChar char="•"/>
              </a:pPr>
              <a:r>
                <a:rPr lang="en-GB" sz="800" dirty="0">
                  <a:solidFill>
                    <a:schemeClr val="lt1"/>
                  </a:solidFill>
                  <a:latin typeface="Helvetica Neue"/>
                  <a:sym typeface="Helvetica Neue"/>
                </a:rPr>
                <a:t>Future of learning with tech</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1" u="none" strike="noStrike" cap="none" dirty="0">
                  <a:solidFill>
                    <a:schemeClr val="lt1"/>
                  </a:solidFill>
                  <a:latin typeface="Helvetica Neue"/>
                  <a:ea typeface="Helvetica Neue"/>
                  <a:cs typeface="Helvetica Neue"/>
                  <a:sym typeface="Helvetica Neue"/>
                </a:rPr>
                <a:t>Full/Mid Tech </a:t>
              </a:r>
              <a:r>
                <a:rPr lang="en-GB" sz="800" b="0" i="0" u="none" strike="noStrike" cap="none" dirty="0">
                  <a:solidFill>
                    <a:schemeClr val="lt1"/>
                  </a:solidFill>
                  <a:latin typeface="Helvetica Neue"/>
                  <a:ea typeface="Helvetica Neue"/>
                  <a:cs typeface="Helvetica Neue"/>
                  <a:sym typeface="Helvetica Neue"/>
                </a:rPr>
                <a:t>= </a:t>
              </a:r>
              <a:r>
                <a:rPr lang="en-US" sz="800" dirty="0">
                  <a:solidFill>
                    <a:schemeClr val="lt1"/>
                  </a:solidFill>
                  <a:latin typeface="Helvetica Neue"/>
                  <a:ea typeface="Helvetica Neue"/>
                  <a:cs typeface="Helvetica Neue"/>
                  <a:sym typeface="Helvetica Neue"/>
                </a:rPr>
                <a:t>Investigate apps</a:t>
              </a:r>
              <a:endParaRPr sz="1400" b="0" i="0" u="none" strike="noStrike" cap="none" dirty="0">
                <a:solidFill>
                  <a:srgbClr val="000000"/>
                </a:solidFill>
                <a:latin typeface="Arial"/>
                <a:ea typeface="Arial"/>
                <a:cs typeface="Arial"/>
                <a:sym typeface="Arial"/>
              </a:endParaRPr>
            </a:p>
            <a:p>
              <a:pPr marL="93663" indent="-93663">
                <a:spcBef>
                  <a:spcPts val="100"/>
                </a:spcBef>
                <a:buClr>
                  <a:schemeClr val="lt1"/>
                </a:buClr>
                <a:buSzPts val="800"/>
                <a:buFont typeface="Arial"/>
                <a:buChar char="•"/>
              </a:pPr>
              <a:r>
                <a:rPr lang="en-GB" sz="800" b="0" i="1" u="none" strike="noStrike" cap="none" dirty="0">
                  <a:solidFill>
                    <a:schemeClr val="lt1"/>
                  </a:solidFill>
                  <a:latin typeface="Helvetica Neue"/>
                  <a:ea typeface="Helvetica Neue"/>
                  <a:cs typeface="Helvetica Neue"/>
                  <a:sym typeface="Helvetica Neue"/>
                </a:rPr>
                <a:t>Low Tech </a:t>
              </a:r>
              <a:r>
                <a:rPr lang="en-GB" sz="800" b="0" i="0" u="none" strike="noStrike" cap="none" dirty="0">
                  <a:solidFill>
                    <a:schemeClr val="lt1"/>
                  </a:solidFill>
                  <a:latin typeface="Helvetica Neue"/>
                  <a:ea typeface="Helvetica Neue"/>
                  <a:cs typeface="Helvetica Neue"/>
                  <a:sym typeface="Helvetica Neue"/>
                </a:rPr>
                <a:t>= Future of technology in the classroom activity – design a piece of tech to help learners in the future</a:t>
              </a:r>
              <a:endParaRPr lang="en-US" sz="800" b="0" i="0" u="none" strike="noStrike" cap="none" dirty="0">
                <a:solidFill>
                  <a:srgbClr val="231F20"/>
                </a:solidFill>
                <a:latin typeface="Arial" panose="020B0604020202020204" pitchFamily="34" charset="0"/>
                <a:ea typeface="Helvetica Neue"/>
                <a:cs typeface="Arial" panose="020B0604020202020204" pitchFamily="34" charset="0"/>
                <a:sym typeface="Helvetica Neue"/>
              </a:endParaRPr>
            </a:p>
            <a:p>
              <a:pPr marL="93663" indent="-93663">
                <a:spcBef>
                  <a:spcPts val="100"/>
                </a:spcBef>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Research an educational app, website or tech gadget which a teacher could use</a:t>
              </a:r>
              <a:endParaRPr sz="1400" b="0" i="0" u="none" strike="noStrike" cap="none" dirty="0">
                <a:solidFill>
                  <a:srgbClr val="000000"/>
                </a:solidFill>
                <a:latin typeface="Arial"/>
                <a:ea typeface="Arial"/>
                <a:cs typeface="Arial"/>
                <a:sym typeface="Arial"/>
              </a:endParaRPr>
            </a:p>
          </p:txBody>
        </p:sp>
        <p:sp>
          <p:nvSpPr>
            <p:cNvPr id="118" name="Google Shape;118;p4">
              <a:extLst>
                <a:ext uri="{FF2B5EF4-FFF2-40B4-BE49-F238E27FC236}">
                  <a16:creationId xmlns:a16="http://schemas.microsoft.com/office/drawing/2014/main" id="{C58202B7-7B35-444A-8E17-96B50C33906A}"/>
                </a:ext>
              </a:extLst>
            </p:cNvPr>
            <p:cNvSpPr txBox="1"/>
            <p:nvPr/>
          </p:nvSpPr>
          <p:spPr>
            <a:xfrm>
              <a:off x="3096293" y="5385819"/>
              <a:ext cx="2171116" cy="1786017"/>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Health and Inclusion</a:t>
              </a:r>
              <a:endParaRPr sz="1000" b="0" i="0" u="none" strike="noStrike" cap="none" dirty="0">
                <a:solidFill>
                  <a:srgbClr val="FFC8D2"/>
                </a:solidFill>
                <a:latin typeface="Helvetica Neue"/>
                <a:ea typeface="Helvetica Neue"/>
                <a:cs typeface="Helvetica Neue"/>
                <a:sym typeface="Helvetica Neue"/>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Mental health and technology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technology used for inclusion?</a:t>
              </a:r>
            </a:p>
            <a:p>
              <a:pPr marL="93663" lvl="0" indent="-93663">
                <a:spcBef>
                  <a:spcPts val="100"/>
                </a:spcBef>
                <a:buClr>
                  <a:schemeClr val="lt1"/>
                </a:buClr>
                <a:buSzPts val="800"/>
                <a:buFont typeface="Arial"/>
                <a:buChar char="•"/>
              </a:pPr>
              <a:r>
                <a:rPr lang="en-US" sz="800" i="1" dirty="0">
                  <a:solidFill>
                    <a:schemeClr val="lt1"/>
                  </a:solidFill>
                  <a:latin typeface="Helvetica Neue"/>
                  <a:ea typeface="Helvetica Neue"/>
                  <a:cs typeface="Helvetica Neue"/>
                  <a:sym typeface="Helvetica Neue"/>
                </a:rPr>
                <a:t>Full/Mid Tech </a:t>
              </a:r>
              <a:r>
                <a:rPr lang="en-US" sz="800" dirty="0">
                  <a:solidFill>
                    <a:schemeClr val="lt1"/>
                  </a:solidFill>
                  <a:latin typeface="Helvetica Neue"/>
                  <a:ea typeface="Helvetica Neue"/>
                  <a:cs typeface="Helvetica Neue"/>
                  <a:sym typeface="Helvetica Neue"/>
                </a:rPr>
                <a:t>= Apps for health and sport </a:t>
              </a:r>
              <a:endParaRPr lang="en-US" sz="800" dirty="0"/>
            </a:p>
            <a:p>
              <a:pPr marL="93663" lvl="0" indent="-93663">
                <a:spcBef>
                  <a:spcPts val="100"/>
                </a:spcBef>
                <a:buClr>
                  <a:schemeClr val="lt1"/>
                </a:buClr>
                <a:buSzPts val="800"/>
                <a:buFont typeface="Arial"/>
                <a:buChar char="•"/>
              </a:pPr>
              <a:r>
                <a:rPr lang="en-US" sz="800" dirty="0">
                  <a:solidFill>
                    <a:schemeClr val="lt1"/>
                  </a:solidFill>
                  <a:latin typeface="Helvetica Neue"/>
                  <a:ea typeface="Helvetica Neue"/>
                  <a:cs typeface="Helvetica Neue"/>
                  <a:sym typeface="Helvetica Neue"/>
                </a:rPr>
                <a:t>Research a use of tech for health or inclusion</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healthcare technology advancing?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Match the inspirational person in tech to their name and role WITHOUT using tech to research </a:t>
              </a:r>
              <a:endParaRPr sz="800" b="0" i="0" u="none" strike="noStrike" cap="none" dirty="0">
                <a:solidFill>
                  <a:schemeClr val="lt1"/>
                </a:solidFill>
                <a:latin typeface="Helvetica Neue"/>
                <a:ea typeface="Helvetica Neue"/>
                <a:cs typeface="Helvetica Neue"/>
                <a:sym typeface="Helvetica Neue"/>
              </a:endParaRPr>
            </a:p>
          </p:txBody>
        </p:sp>
      </p:grpSp>
      <p:grpSp>
        <p:nvGrpSpPr>
          <p:cNvPr id="120" name="Google Shape;120;p4">
            <a:extLst>
              <a:ext uri="{FF2B5EF4-FFF2-40B4-BE49-F238E27FC236}">
                <a16:creationId xmlns:a16="http://schemas.microsoft.com/office/drawing/2014/main" id="{A0959982-A481-B371-5517-4F58CA8B554A}"/>
              </a:ext>
            </a:extLst>
          </p:cNvPr>
          <p:cNvGrpSpPr/>
          <p:nvPr/>
        </p:nvGrpSpPr>
        <p:grpSpPr>
          <a:xfrm>
            <a:off x="767969" y="544895"/>
            <a:ext cx="9247028" cy="6418790"/>
            <a:chOff x="220473" y="1497609"/>
            <a:chExt cx="9625389" cy="6859022"/>
          </a:xfrm>
        </p:grpSpPr>
        <p:sp>
          <p:nvSpPr>
            <p:cNvPr id="121" name="Google Shape;121;p4">
              <a:extLst>
                <a:ext uri="{FF2B5EF4-FFF2-40B4-BE49-F238E27FC236}">
                  <a16:creationId xmlns:a16="http://schemas.microsoft.com/office/drawing/2014/main" id="{A992D10D-9130-F12B-C178-BF100D0C2369}"/>
                </a:ext>
              </a:extLst>
            </p:cNvPr>
            <p:cNvSpPr txBox="1"/>
            <p:nvPr/>
          </p:nvSpPr>
          <p:spPr>
            <a:xfrm>
              <a:off x="5333856" y="1518679"/>
              <a:ext cx="2171116" cy="1548001"/>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Good</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do we mean by good?</a:t>
              </a:r>
              <a:endParaRPr sz="1400" b="0" i="0" u="none" strike="noStrike" cap="none" dirty="0">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The Global Goals </a:t>
              </a:r>
              <a:endParaRPr sz="1400" b="0" i="0" u="none" strike="noStrike" cap="none" dirty="0">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Group research task: </a:t>
              </a:r>
              <a:r>
                <a:rPr lang="en-GB" sz="800" dirty="0">
                  <a:solidFill>
                    <a:schemeClr val="lt1"/>
                  </a:solidFill>
                  <a:latin typeface="Helvetica Neue"/>
                  <a:ea typeface="Helvetica Neue"/>
                  <a:cs typeface="Helvetica Neue"/>
                  <a:sym typeface="Helvetica Neue"/>
                </a:rPr>
                <a:t>H</a:t>
              </a:r>
              <a:r>
                <a:rPr lang="en-GB" sz="800" b="0" i="0" u="none" strike="noStrike" cap="none" dirty="0">
                  <a:solidFill>
                    <a:schemeClr val="lt1"/>
                  </a:solidFill>
                  <a:latin typeface="Helvetica Neue"/>
                  <a:ea typeface="Helvetica Neue"/>
                  <a:cs typeface="Helvetica Neue"/>
                  <a:sym typeface="Helvetica Neue"/>
                </a:rPr>
                <a:t>ow is technology  being used for good </a:t>
              </a:r>
              <a:endParaRPr sz="1400" b="0" i="0" u="none" strike="noStrike" cap="none" dirty="0">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Technology and the future of farming </a:t>
              </a:r>
              <a:endParaRPr sz="1400" b="0" i="0" u="none" strike="noStrike" cap="none" dirty="0">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Help a company use tech for good task </a:t>
              </a:r>
              <a:endParaRPr sz="1400" b="0" i="0" u="none" strike="noStrike" cap="none" dirty="0">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Research tech for good examples</a:t>
              </a:r>
              <a:endParaRPr sz="1400" b="0" i="0" u="none" strike="noStrike" cap="none" dirty="0">
                <a:latin typeface="Arial"/>
                <a:ea typeface="Arial"/>
                <a:cs typeface="Arial"/>
                <a:sym typeface="Arial"/>
              </a:endParaRPr>
            </a:p>
            <a:p>
              <a:pPr marL="0" marR="0" lvl="0" indent="0" algn="l" rtl="0">
                <a:lnSpc>
                  <a:spcPct val="100000"/>
                </a:lnSpc>
                <a:spcBef>
                  <a:spcPts val="135"/>
                </a:spcBef>
                <a:spcAft>
                  <a:spcPts val="0"/>
                </a:spcAft>
                <a:buClr>
                  <a:srgbClr val="000000"/>
                </a:buClr>
                <a:buSzPts val="1000"/>
                <a:buFont typeface="Arial"/>
                <a:buNone/>
              </a:pPr>
              <a:r>
                <a:rPr lang="en-GB" sz="1000" b="1" i="0" u="none" strike="noStrike" cap="none" dirty="0">
                  <a:solidFill>
                    <a:schemeClr val="lt1"/>
                  </a:solidFill>
                  <a:latin typeface="Helvetica Neue"/>
                  <a:ea typeface="Helvetica Neue"/>
                  <a:cs typeface="Helvetica Neue"/>
                  <a:sym typeface="Helvetica Neue"/>
                </a:rPr>
                <a:t> </a:t>
              </a:r>
              <a:endParaRPr sz="1000" b="0" i="0" u="none" strike="noStrike" cap="none" dirty="0">
                <a:solidFill>
                  <a:schemeClr val="lt1"/>
                </a:solidFill>
                <a:latin typeface="Helvetica Neue"/>
                <a:ea typeface="Helvetica Neue"/>
                <a:cs typeface="Helvetica Neue"/>
                <a:sym typeface="Helvetica Neue"/>
              </a:endParaRPr>
            </a:p>
          </p:txBody>
        </p:sp>
        <p:sp>
          <p:nvSpPr>
            <p:cNvPr id="122" name="Google Shape;122;p4">
              <a:extLst>
                <a:ext uri="{FF2B5EF4-FFF2-40B4-BE49-F238E27FC236}">
                  <a16:creationId xmlns:a16="http://schemas.microsoft.com/office/drawing/2014/main" id="{39D78133-5779-76B1-AA80-F34F2E8AD651}"/>
                </a:ext>
              </a:extLst>
            </p:cNvPr>
            <p:cNvSpPr txBox="1"/>
            <p:nvPr/>
          </p:nvSpPr>
          <p:spPr>
            <a:xfrm>
              <a:off x="7674746" y="1497609"/>
              <a:ext cx="2171116" cy="1548001"/>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Retail</a:t>
              </a:r>
              <a:endParaRPr sz="800" b="0" i="0" u="none" strike="noStrike" cap="none" dirty="0">
                <a:solidFill>
                  <a:srgbClr val="FFC8D2"/>
                </a:solidFill>
                <a:latin typeface="Helvetica Neue"/>
                <a:ea typeface="Helvetica Neue"/>
                <a:cs typeface="Helvetica Neue"/>
                <a:sym typeface="Helvetica Neue"/>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AR in retail (</a:t>
              </a:r>
              <a:r>
                <a:rPr lang="en-GB" sz="800" b="0" i="1" u="none" strike="noStrike" cap="none" dirty="0">
                  <a:solidFill>
                    <a:schemeClr val="lt1"/>
                  </a:solidFill>
                  <a:latin typeface="Helvetica Neue"/>
                  <a:ea typeface="Helvetica Neue"/>
                  <a:cs typeface="Helvetica Neue"/>
                  <a:sym typeface="Helvetica Neue"/>
                </a:rPr>
                <a:t>Full Tech </a:t>
              </a:r>
              <a:r>
                <a:rPr lang="en-GB" sz="800" b="0" i="0" u="none" strike="noStrike" cap="none" dirty="0">
                  <a:solidFill>
                    <a:schemeClr val="lt1"/>
                  </a:solidFill>
                  <a:latin typeface="Helvetica Neue"/>
                  <a:ea typeface="Helvetica Neue"/>
                  <a:cs typeface="Helvetica Neue"/>
                  <a:sym typeface="Helvetica Neue"/>
                </a:rPr>
                <a:t>= use apps and </a:t>
              </a:r>
              <a:r>
                <a:rPr lang="en-GB" sz="800" b="0" i="1" u="none" strike="noStrike" cap="none" dirty="0">
                  <a:solidFill>
                    <a:schemeClr val="lt1"/>
                  </a:solidFill>
                  <a:latin typeface="Helvetica Neue"/>
                  <a:ea typeface="Helvetica Neue"/>
                  <a:cs typeface="Helvetica Neue"/>
                  <a:sym typeface="Helvetica Neue"/>
                </a:rPr>
                <a:t>Mid/Low Tech </a:t>
              </a:r>
              <a:r>
                <a:rPr lang="en-GB" sz="800" b="0" i="0" u="none" strike="noStrike" cap="none" dirty="0">
                  <a:solidFill>
                    <a:schemeClr val="lt1"/>
                  </a:solidFill>
                  <a:latin typeface="Helvetica Neue"/>
                  <a:ea typeface="Helvetica Neue"/>
                  <a:cs typeface="Helvetica Neue"/>
                  <a:sym typeface="Helvetica Neue"/>
                </a:rPr>
                <a:t>= watch demo videos and research the apps)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Future of tech in supermarkets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Tech in fashion retail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Using VR to increase sales task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Create a timeline of technology used in retail by interviewing people at home and researching </a:t>
              </a:r>
              <a:endParaRPr sz="1400" b="0" i="0" u="none" strike="noStrike" cap="none" dirty="0">
                <a:solidFill>
                  <a:srgbClr val="000000"/>
                </a:solidFill>
                <a:latin typeface="Arial"/>
                <a:ea typeface="Arial"/>
                <a:cs typeface="Arial"/>
                <a:sym typeface="Arial"/>
              </a:endParaRPr>
            </a:p>
          </p:txBody>
        </p:sp>
        <p:sp>
          <p:nvSpPr>
            <p:cNvPr id="123" name="Google Shape;123;p4">
              <a:extLst>
                <a:ext uri="{FF2B5EF4-FFF2-40B4-BE49-F238E27FC236}">
                  <a16:creationId xmlns:a16="http://schemas.microsoft.com/office/drawing/2014/main" id="{427C64E3-9917-C5A4-8F82-4FE195E7FE69}"/>
                </a:ext>
              </a:extLst>
            </p:cNvPr>
            <p:cNvSpPr txBox="1"/>
            <p:nvPr/>
          </p:nvSpPr>
          <p:spPr>
            <a:xfrm>
              <a:off x="5331414" y="3147054"/>
              <a:ext cx="2171116" cy="1458537"/>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Finance</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is fintech?</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Money management apps and games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History of money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Cashless society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Crowdfunding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Introduction to Blockchain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Crowdfunding idea </a:t>
              </a:r>
              <a:endParaRPr sz="800" b="0" i="0" u="none" strike="noStrike" cap="none" dirty="0">
                <a:solidFill>
                  <a:schemeClr val="lt1"/>
                </a:solidFill>
                <a:latin typeface="Helvetica Neue"/>
                <a:ea typeface="Helvetica Neue"/>
                <a:cs typeface="Helvetica Neue"/>
                <a:sym typeface="Helvetica Neue"/>
              </a:endParaRPr>
            </a:p>
          </p:txBody>
        </p:sp>
        <p:sp>
          <p:nvSpPr>
            <p:cNvPr id="124" name="Google Shape;124;p4">
              <a:extLst>
                <a:ext uri="{FF2B5EF4-FFF2-40B4-BE49-F238E27FC236}">
                  <a16:creationId xmlns:a16="http://schemas.microsoft.com/office/drawing/2014/main" id="{319FE392-9FDE-2DFA-526E-2CA377DC32EC}"/>
                </a:ext>
              </a:extLst>
            </p:cNvPr>
            <p:cNvSpPr txBox="1"/>
            <p:nvPr/>
          </p:nvSpPr>
          <p:spPr>
            <a:xfrm>
              <a:off x="7674745" y="3147054"/>
              <a:ext cx="2171116" cy="1458537"/>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Travel and Tourism</a:t>
              </a:r>
              <a:endParaRPr sz="800" b="0" i="0" u="none" strike="noStrike" cap="none" dirty="0">
                <a:solidFill>
                  <a:srgbClr val="FFC8D2"/>
                </a:solidFill>
                <a:latin typeface="Helvetica Neue"/>
                <a:ea typeface="Helvetica Neue"/>
                <a:cs typeface="Helvetica Neue"/>
                <a:sym typeface="Helvetica Neue"/>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Evolution of transport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Future of transport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Design a futuristic mode of transport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VR in travel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AR travel apps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360° video exploration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Research Voyager Station </a:t>
              </a:r>
              <a:r>
                <a:rPr lang="en-GB" sz="800" dirty="0">
                  <a:solidFill>
                    <a:schemeClr val="lt1"/>
                  </a:solidFill>
                  <a:latin typeface="Helvetica Neue"/>
                  <a:ea typeface="Helvetica Neue"/>
                  <a:cs typeface="Helvetica Neue"/>
                  <a:sym typeface="Helvetica Neue"/>
                </a:rPr>
                <a:t>s</a:t>
              </a:r>
              <a:r>
                <a:rPr lang="en-GB" sz="800" b="0" i="0" u="none" strike="noStrike" cap="none" dirty="0">
                  <a:solidFill>
                    <a:schemeClr val="lt1"/>
                  </a:solidFill>
                  <a:latin typeface="Helvetica Neue"/>
                  <a:ea typeface="Helvetica Neue"/>
                  <a:cs typeface="Helvetica Neue"/>
                  <a:sym typeface="Helvetica Neue"/>
                </a:rPr>
                <a:t>pace hotel </a:t>
              </a:r>
              <a:endParaRPr sz="800" b="0" i="0" u="none" strike="noStrike" cap="none" dirty="0">
                <a:solidFill>
                  <a:schemeClr val="lt1"/>
                </a:solidFill>
                <a:latin typeface="Helvetica Neue"/>
                <a:ea typeface="Helvetica Neue"/>
                <a:cs typeface="Helvetica Neue"/>
                <a:sym typeface="Helvetica Neue"/>
              </a:endParaRPr>
            </a:p>
          </p:txBody>
        </p:sp>
        <p:sp>
          <p:nvSpPr>
            <p:cNvPr id="125" name="Google Shape;125;p4">
              <a:extLst>
                <a:ext uri="{FF2B5EF4-FFF2-40B4-BE49-F238E27FC236}">
                  <a16:creationId xmlns:a16="http://schemas.microsoft.com/office/drawing/2014/main" id="{9C78DFCF-6655-3305-2718-D4703383EC9D}"/>
                </a:ext>
              </a:extLst>
            </p:cNvPr>
            <p:cNvSpPr txBox="1"/>
            <p:nvPr/>
          </p:nvSpPr>
          <p:spPr>
            <a:xfrm>
              <a:off x="220473" y="6570614"/>
              <a:ext cx="2171116" cy="1786017"/>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the Environment</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issues are the environment and animals facing?</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does sustainability mean?</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Group research task: How is tech used to </a:t>
              </a:r>
              <a:r>
                <a:rPr lang="en-GB" sz="800" dirty="0">
                  <a:solidFill>
                    <a:schemeClr val="lt1"/>
                  </a:solidFill>
                  <a:latin typeface="Helvetica Neue"/>
                  <a:ea typeface="Helvetica Neue"/>
                  <a:cs typeface="Helvetica Neue"/>
                  <a:sym typeface="Helvetica Neue"/>
                </a:rPr>
                <a:t>track, monitor and</a:t>
              </a:r>
              <a:r>
                <a:rPr lang="en-GB" sz="800" b="0" i="0" u="none" strike="noStrike" cap="none" dirty="0">
                  <a:solidFill>
                    <a:schemeClr val="lt1"/>
                  </a:solidFill>
                  <a:latin typeface="Helvetica Neue"/>
                  <a:ea typeface="Helvetica Neue"/>
                  <a:cs typeface="Helvetica Neue"/>
                  <a:sym typeface="Helvetica Neue"/>
                </a:rPr>
                <a:t> animals?</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technology used </a:t>
              </a:r>
              <a:r>
                <a:rPr lang="en-GB" sz="800" dirty="0">
                  <a:solidFill>
                    <a:schemeClr val="lt1"/>
                  </a:solidFill>
                  <a:latin typeface="Helvetica Neue"/>
                  <a:ea typeface="Helvetica Neue"/>
                  <a:cs typeface="Helvetica Neue"/>
                  <a:sym typeface="Helvetica Neue"/>
                </a:rPr>
                <a:t>in zoos?</a:t>
              </a:r>
            </a:p>
            <a:p>
              <a:pPr marL="93663" marR="0" lvl="0" indent="-93663" algn="l" rtl="0">
                <a:lnSpc>
                  <a:spcPct val="100000"/>
                </a:lnSpc>
                <a:spcBef>
                  <a:spcPts val="100"/>
                </a:spcBef>
                <a:spcAft>
                  <a:spcPts val="0"/>
                </a:spcAft>
                <a:buClr>
                  <a:schemeClr val="lt1"/>
                </a:buClr>
                <a:buSzPts val="800"/>
                <a:buFont typeface="Arial"/>
                <a:buChar char="•"/>
              </a:pPr>
              <a:r>
                <a:rPr lang="en-GB" sz="800" dirty="0">
                  <a:solidFill>
                    <a:schemeClr val="lt1"/>
                  </a:solidFill>
                  <a:latin typeface="Helvetica Neue"/>
                  <a:ea typeface="Helvetica Neue"/>
                  <a:cs typeface="Helvetica Neue"/>
                  <a:sym typeface="Helvetica Neue"/>
                </a:rPr>
                <a:t>Green Tech design challenge.</a:t>
              </a:r>
            </a:p>
            <a:p>
              <a:pPr marL="93663" marR="0" lvl="0" indent="-93663" algn="l" rtl="0">
                <a:lnSpc>
                  <a:spcPct val="100000"/>
                </a:lnSpc>
                <a:spcBef>
                  <a:spcPts val="100"/>
                </a:spcBef>
                <a:spcAft>
                  <a:spcPts val="0"/>
                </a:spcAft>
                <a:buClr>
                  <a:schemeClr val="lt1"/>
                </a:buClr>
                <a:buSzPts val="800"/>
                <a:buFont typeface="Arial"/>
                <a:buChar char="•"/>
              </a:pPr>
              <a:r>
                <a:rPr lang="en-GB" sz="800" dirty="0">
                  <a:solidFill>
                    <a:schemeClr val="lt1"/>
                  </a:solidFill>
                  <a:latin typeface="Helvetica Neue"/>
                  <a:ea typeface="Helvetica Neue"/>
                  <a:cs typeface="Helvetica Neue"/>
                  <a:sym typeface="Helvetica Neue"/>
                </a:rPr>
                <a:t> </a:t>
              </a:r>
              <a:r>
                <a:rPr lang="en-US" sz="800" b="0" i="0" u="none" strike="noStrike" cap="none" dirty="0">
                  <a:solidFill>
                    <a:schemeClr val="lt1"/>
                  </a:solidFill>
                  <a:latin typeface="Helvetica Neue"/>
                  <a:ea typeface="Helvetica Neue"/>
                  <a:cs typeface="Helvetica Neue"/>
                  <a:sym typeface="Helvetica Neue"/>
                </a:rPr>
                <a:t>Tech in the home to help the environment – smart homes</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task: Create a paper origami drone and annotate with research</a:t>
              </a:r>
              <a:endParaRPr sz="1400" b="0" i="0" u="none" strike="noStrike" cap="none" dirty="0">
                <a:solidFill>
                  <a:srgbClr val="000000"/>
                </a:solidFill>
                <a:latin typeface="Arial"/>
                <a:ea typeface="Arial"/>
                <a:cs typeface="Arial"/>
                <a:sym typeface="Arial"/>
              </a:endParaRPr>
            </a:p>
          </p:txBody>
        </p:sp>
        <p:sp>
          <p:nvSpPr>
            <p:cNvPr id="126" name="Google Shape;126;p4">
              <a:extLst>
                <a:ext uri="{FF2B5EF4-FFF2-40B4-BE49-F238E27FC236}">
                  <a16:creationId xmlns:a16="http://schemas.microsoft.com/office/drawing/2014/main" id="{171FD020-F447-3DAF-0DFD-4D6B2DE2C47F}"/>
                </a:ext>
              </a:extLst>
            </p:cNvPr>
            <p:cNvSpPr txBox="1"/>
            <p:nvPr/>
          </p:nvSpPr>
          <p:spPr>
            <a:xfrm>
              <a:off x="7656477" y="4702501"/>
              <a:ext cx="2171116" cy="1978208"/>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Entertainment and Art</a:t>
              </a:r>
              <a:endParaRPr sz="800" b="0" i="0" u="none" strike="noStrike" cap="none" dirty="0">
                <a:solidFill>
                  <a:srgbClr val="FFC8D2"/>
                </a:solidFill>
                <a:latin typeface="Helvetica Neue"/>
                <a:ea typeface="Helvetica Neue"/>
                <a:cs typeface="Helvetica Neue"/>
                <a:sym typeface="Helvetica Neue"/>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Tech in the movies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US" sz="800" b="0" u="none" strike="noStrike" cap="none" dirty="0">
                  <a:solidFill>
                    <a:schemeClr val="lt1"/>
                  </a:solidFill>
                  <a:latin typeface="Helvetica Neue"/>
                  <a:ea typeface="Helvetica Neue"/>
                  <a:cs typeface="Helvetica Neue"/>
                  <a:sym typeface="Helvetica Neue"/>
                </a:rPr>
                <a:t>Virtual </a:t>
              </a:r>
              <a:r>
                <a:rPr lang="en-GB" sz="800" b="0" u="none" strike="noStrike" cap="none" dirty="0">
                  <a:solidFill>
                    <a:schemeClr val="lt1"/>
                  </a:solidFill>
                  <a:latin typeface="Helvetica Neue"/>
                  <a:ea typeface="Helvetica Neue"/>
                  <a:cs typeface="Helvetica Neue"/>
                  <a:sym typeface="Helvetica Neue"/>
                </a:rPr>
                <a:t>Flip book </a:t>
              </a:r>
              <a:r>
                <a:rPr lang="en-US" sz="800" b="0" u="none" strike="noStrike" cap="none" dirty="0">
                  <a:solidFill>
                    <a:schemeClr val="lt1"/>
                  </a:solidFill>
                  <a:latin typeface="Helvetica Neue"/>
                  <a:ea typeface="Helvetica Neue"/>
                  <a:cs typeface="Helvetica Neue"/>
                  <a:sym typeface="Helvetica Neue"/>
                </a:rPr>
                <a:t>animation activity</a:t>
              </a:r>
              <a:endParaRPr sz="1400" b="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Holograms in concerts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Technology and music/sound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Using tech to create art activity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Careers in technology and the theatre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Research a piece of art created using technology to share with the class </a:t>
              </a:r>
              <a:endParaRPr sz="800" b="0" i="0" u="none" strike="noStrike" cap="none" dirty="0">
                <a:solidFill>
                  <a:schemeClr val="lt1"/>
                </a:solidFill>
                <a:latin typeface="Helvetica Neue"/>
                <a:ea typeface="Helvetica Neue"/>
                <a:cs typeface="Helvetica Neue"/>
                <a:sym typeface="Helvetica Neue"/>
              </a:endParaRPr>
            </a:p>
          </p:txBody>
        </p:sp>
      </p:grpSp>
      <p:sp>
        <p:nvSpPr>
          <p:cNvPr id="128" name="Google Shape;128;p4">
            <a:extLst>
              <a:ext uri="{FF2B5EF4-FFF2-40B4-BE49-F238E27FC236}">
                <a16:creationId xmlns:a16="http://schemas.microsoft.com/office/drawing/2014/main" id="{C68BE630-FA45-05EE-89C8-E7BF42A49D21}"/>
              </a:ext>
            </a:extLst>
          </p:cNvPr>
          <p:cNvSpPr txBox="1">
            <a:spLocks noGrp="1"/>
          </p:cNvSpPr>
          <p:nvPr>
            <p:ph type="sldNum" idx="12"/>
          </p:nvPr>
        </p:nvSpPr>
        <p:spPr>
          <a:xfrm>
            <a:off x="10223500" y="7169926"/>
            <a:ext cx="93345" cy="116683"/>
          </a:xfrm>
          <a:prstGeom prst="rect">
            <a:avLst/>
          </a:prstGeom>
          <a:noFill/>
          <a:ln>
            <a:noFill/>
          </a:ln>
        </p:spPr>
        <p:txBody>
          <a:bodyPr spcFirstLastPara="1" wrap="square" lIns="0" tIns="8875" rIns="0" bIns="0" anchor="t" anchorCtr="0">
            <a:spAutoFit/>
          </a:bodyPr>
          <a:lstStyle/>
          <a:p>
            <a:pPr marL="25400" lvl="0" indent="0" algn="l" rtl="0">
              <a:lnSpc>
                <a:spcPct val="100000"/>
              </a:lnSpc>
              <a:spcBef>
                <a:spcPts val="0"/>
              </a:spcBef>
              <a:spcAft>
                <a:spcPts val="0"/>
              </a:spcAft>
              <a:buSzPts val="700"/>
              <a:buNone/>
            </a:pPr>
            <a:r>
              <a:rPr lang="en-GB" sz="700" dirty="0"/>
              <a:t>2</a:t>
            </a:r>
            <a:endParaRPr dirty="0"/>
          </a:p>
        </p:txBody>
      </p:sp>
      <p:grpSp>
        <p:nvGrpSpPr>
          <p:cNvPr id="2" name="Google Shape;135;p5">
            <a:extLst>
              <a:ext uri="{FF2B5EF4-FFF2-40B4-BE49-F238E27FC236}">
                <a16:creationId xmlns:a16="http://schemas.microsoft.com/office/drawing/2014/main" id="{0C4221C5-F6CE-8746-A5EE-66A08995A511}"/>
              </a:ext>
            </a:extLst>
          </p:cNvPr>
          <p:cNvGrpSpPr/>
          <p:nvPr/>
        </p:nvGrpSpPr>
        <p:grpSpPr>
          <a:xfrm>
            <a:off x="767969" y="1308948"/>
            <a:ext cx="4320000" cy="3871334"/>
            <a:chOff x="-4351620" y="-3552370"/>
            <a:chExt cx="4499441" cy="4136849"/>
          </a:xfrm>
        </p:grpSpPr>
        <p:sp>
          <p:nvSpPr>
            <p:cNvPr id="3" name="Google Shape;136;p5">
              <a:extLst>
                <a:ext uri="{FF2B5EF4-FFF2-40B4-BE49-F238E27FC236}">
                  <a16:creationId xmlns:a16="http://schemas.microsoft.com/office/drawing/2014/main" id="{228E1A30-23EC-DA60-ACC0-45EE0C4D5A44}"/>
                </a:ext>
              </a:extLst>
            </p:cNvPr>
            <p:cNvSpPr txBox="1"/>
            <p:nvPr/>
          </p:nvSpPr>
          <p:spPr>
            <a:xfrm>
              <a:off x="-4351620" y="-3552370"/>
              <a:ext cx="2171116" cy="1902919"/>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Food</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Group research task: examples of food technology </a:t>
              </a: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is lab grown or cultured meat? </a:t>
              </a:r>
            </a:p>
            <a:p>
              <a:pPr marL="93663" marR="0" lvl="0" indent="-93663" algn="l" rtl="0">
                <a:lnSpc>
                  <a:spcPct val="100000"/>
                </a:lnSpc>
                <a:spcBef>
                  <a:spcPts val="400"/>
                </a:spcBef>
                <a:spcAft>
                  <a:spcPts val="0"/>
                </a:spcAft>
                <a:buClr>
                  <a:schemeClr val="lt1"/>
                </a:buClr>
                <a:buSzPts val="800"/>
                <a:buFont typeface="Arial"/>
                <a:buChar char="•"/>
              </a:pPr>
              <a:r>
                <a:rPr lang="en-GB" sz="800" i="1" dirty="0">
                  <a:solidFill>
                    <a:schemeClr val="lt1"/>
                  </a:solidFill>
                  <a:latin typeface="Helvetica Neue"/>
                  <a:cs typeface="Helvetica Neue"/>
                  <a:sym typeface="Helvetica Neue"/>
                </a:rPr>
                <a:t>Full Tech</a:t>
              </a:r>
              <a:r>
                <a:rPr lang="en-GB" sz="800" dirty="0">
                  <a:solidFill>
                    <a:schemeClr val="lt1"/>
                  </a:solidFill>
                  <a:latin typeface="Helvetica Neue"/>
                  <a:cs typeface="Helvetica Neue"/>
                  <a:sym typeface="Helvetica Neue"/>
                </a:rPr>
                <a:t> = Kabaq AR app</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technology being used in restaurants?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Design your own restaurant of the future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careers could you have in tech </a:t>
              </a:r>
              <a:br>
                <a:rPr lang="en-GB" sz="800" b="0" i="0" u="none" strike="noStrike" cap="none" dirty="0">
                  <a:solidFill>
                    <a:schemeClr val="lt1"/>
                  </a:solidFill>
                  <a:latin typeface="Helvetica Neue"/>
                  <a:ea typeface="Helvetica Neue"/>
                  <a:cs typeface="Helvetica Neue"/>
                  <a:sym typeface="Helvetica Neue"/>
                </a:rPr>
              </a:br>
              <a:r>
                <a:rPr lang="en-GB" sz="800" b="0" i="0" u="none" strike="noStrike" cap="none" dirty="0">
                  <a:solidFill>
                    <a:schemeClr val="lt1"/>
                  </a:solidFill>
                  <a:latin typeface="Helvetica Neue"/>
                  <a:ea typeface="Helvetica Neue"/>
                  <a:cs typeface="Helvetica Neue"/>
                  <a:sym typeface="Helvetica Neue"/>
                </a:rPr>
                <a:t>for food?</a:t>
              </a:r>
            </a:p>
            <a:p>
              <a:pPr marL="93663" marR="0" lvl="0" indent="-93663" algn="l" rtl="0">
                <a:lnSpc>
                  <a:spcPct val="100000"/>
                </a:lnSpc>
                <a:spcBef>
                  <a:spcPts val="100"/>
                </a:spcBef>
                <a:spcAft>
                  <a:spcPts val="0"/>
                </a:spcAft>
                <a:buClr>
                  <a:schemeClr val="lt1"/>
                </a:buClr>
                <a:buSzPts val="800"/>
                <a:buFont typeface="Arial"/>
                <a:buChar char="•"/>
              </a:pPr>
              <a:r>
                <a:rPr lang="en-GB" sz="800" dirty="0">
                  <a:solidFill>
                    <a:schemeClr val="lt1"/>
                  </a:solidFill>
                  <a:latin typeface="Helvetica Neue"/>
                  <a:ea typeface="Helvetica Neue"/>
                  <a:cs typeface="Helvetica Neue"/>
                  <a:sym typeface="Helvetica Neue"/>
                </a:rPr>
                <a:t>Homework: Design ‘Tech We Can’ themed food</a:t>
              </a:r>
              <a:endParaRPr sz="1000" b="0" i="0" u="none" strike="noStrike" cap="none" dirty="0">
                <a:solidFill>
                  <a:schemeClr val="lt1"/>
                </a:solidFill>
                <a:latin typeface="Helvetica Neue"/>
                <a:ea typeface="Helvetica Neue"/>
                <a:cs typeface="Helvetica Neue"/>
                <a:sym typeface="Helvetica Neue"/>
              </a:endParaRPr>
            </a:p>
          </p:txBody>
        </p:sp>
        <p:sp>
          <p:nvSpPr>
            <p:cNvPr id="4" name="Google Shape;137;p5">
              <a:extLst>
                <a:ext uri="{FF2B5EF4-FFF2-40B4-BE49-F238E27FC236}">
                  <a16:creationId xmlns:a16="http://schemas.microsoft.com/office/drawing/2014/main" id="{EC93004F-73C0-5391-823C-5363EEEB5D44}"/>
                </a:ext>
              </a:extLst>
            </p:cNvPr>
            <p:cNvSpPr txBox="1"/>
            <p:nvPr/>
          </p:nvSpPr>
          <p:spPr>
            <a:xfrm>
              <a:off x="-2023295" y="-1556475"/>
              <a:ext cx="2171116" cy="2140954"/>
            </a:xfrm>
            <a:prstGeom prst="rect">
              <a:avLst/>
            </a:prstGeom>
            <a:noFill/>
            <a:ln w="9525" cap="flat" cmpd="sng">
              <a:solidFill>
                <a:schemeClr val="lt1"/>
              </a:solidFill>
              <a:prstDash val="solid"/>
              <a:round/>
              <a:headEnd type="none" w="sm" len="sm"/>
              <a:tailEnd type="none" w="sm" len="sm"/>
            </a:ln>
          </p:spPr>
          <p:txBody>
            <a:bodyPr spcFirstLastPara="1" wrap="square" lIns="72000" tIns="72000" rIns="36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History</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Why is it important to study the past?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Technology timeline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careers could you have in tech </a:t>
              </a:r>
              <a:br>
                <a:rPr lang="en-GB" sz="800" b="0" i="0" u="none" strike="noStrike" cap="none" dirty="0">
                  <a:solidFill>
                    <a:schemeClr val="lt1"/>
                  </a:solidFill>
                  <a:latin typeface="Helvetica Neue"/>
                  <a:ea typeface="Helvetica Neue"/>
                  <a:cs typeface="Helvetica Neue"/>
                  <a:sym typeface="Helvetica Neue"/>
                </a:rPr>
              </a:br>
              <a:r>
                <a:rPr lang="en-GB" sz="800" b="0" i="0" u="none" strike="noStrike" cap="none" dirty="0">
                  <a:solidFill>
                    <a:schemeClr val="lt1"/>
                  </a:solidFill>
                  <a:latin typeface="Helvetica Neue"/>
                  <a:ea typeface="Helvetica Neue"/>
                  <a:cs typeface="Helvetica Neue"/>
                  <a:sym typeface="Helvetica Neue"/>
                </a:rPr>
                <a:t>for history?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tech used in museums?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a:t>
              </a:r>
              <a:r>
                <a:rPr lang="en-GB" sz="800" dirty="0">
                  <a:solidFill>
                    <a:schemeClr val="lt1"/>
                  </a:solidFill>
                  <a:latin typeface="Helvetica Neue"/>
                  <a:ea typeface="Helvetica Neue"/>
                  <a:cs typeface="Helvetica Neue"/>
                  <a:sym typeface="Helvetica Neue"/>
                </a:rPr>
                <a:t>are </a:t>
              </a:r>
              <a:r>
                <a:rPr lang="en-GB" sz="800" b="0" i="0" u="none" strike="noStrike" cap="none" dirty="0">
                  <a:solidFill>
                    <a:schemeClr val="lt1"/>
                  </a:solidFill>
                  <a:latin typeface="Helvetica Neue"/>
                  <a:ea typeface="Helvetica Neue"/>
                  <a:cs typeface="Helvetica Neue"/>
                  <a:sym typeface="Helvetica Neue"/>
                </a:rPr>
                <a:t>AR and VR used to explore history? (</a:t>
              </a:r>
              <a:r>
                <a:rPr lang="en-GB" sz="800" i="1" dirty="0">
                  <a:solidFill>
                    <a:schemeClr val="lt1"/>
                  </a:solidFill>
                  <a:latin typeface="Helvetica Neue"/>
                  <a:ea typeface="Helvetica Neue"/>
                  <a:cs typeface="Helvetica Neue"/>
                  <a:sym typeface="Helvetica Neue"/>
                </a:rPr>
                <a:t>Full Tech</a:t>
              </a:r>
              <a:r>
                <a:rPr lang="en-GB" sz="800" dirty="0">
                  <a:solidFill>
                    <a:schemeClr val="lt1"/>
                  </a:solidFill>
                  <a:latin typeface="Helvetica Neue"/>
                  <a:ea typeface="Helvetica Neue"/>
                  <a:cs typeface="Helvetica Neue"/>
                  <a:sym typeface="Helvetica Neue"/>
                </a:rPr>
                <a:t> = explore app too)</a:t>
              </a:r>
              <a:endParaRPr lang="en-GB" sz="800" b="0" i="0" u="none" strike="noStrike" cap="none" dirty="0">
                <a:solidFill>
                  <a:schemeClr val="lt1"/>
                </a:solidFill>
                <a:latin typeface="Helvetica Neue"/>
                <a:ea typeface="Helvetica Neue"/>
                <a:cs typeface="Helvetica Neue"/>
                <a:sym typeface="Helvetica Neue"/>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Historical app design task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tech used to digitise and </a:t>
              </a:r>
              <a:br>
                <a:rPr lang="en-GB" sz="800" b="0" i="0" u="none" strike="noStrike" cap="none" dirty="0">
                  <a:solidFill>
                    <a:schemeClr val="lt1"/>
                  </a:solidFill>
                  <a:latin typeface="Helvetica Neue"/>
                  <a:ea typeface="Helvetica Neue"/>
                  <a:cs typeface="Helvetica Neue"/>
                  <a:sym typeface="Helvetica Neue"/>
                </a:rPr>
              </a:br>
              <a:r>
                <a:rPr lang="en-GB" sz="800" b="0" i="0" u="none" strike="noStrike" cap="none" dirty="0">
                  <a:solidFill>
                    <a:schemeClr val="lt1"/>
                  </a:solidFill>
                  <a:latin typeface="Helvetica Neue"/>
                  <a:ea typeface="Helvetica Neue"/>
                  <a:cs typeface="Helvetica Neue"/>
                  <a:sym typeface="Helvetica Neue"/>
                </a:rPr>
                <a:t>record history?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tech used in archaeology?</a:t>
              </a:r>
            </a:p>
            <a:p>
              <a:pPr marL="93663" marR="0" lvl="0" indent="-93663" algn="l" rtl="0">
                <a:lnSpc>
                  <a:spcPct val="100000"/>
                </a:lnSpc>
                <a:spcBef>
                  <a:spcPts val="100"/>
                </a:spcBef>
                <a:spcAft>
                  <a:spcPts val="0"/>
                </a:spcAft>
                <a:buClr>
                  <a:schemeClr val="lt1"/>
                </a:buClr>
                <a:buSzPts val="800"/>
                <a:buFont typeface="Arial"/>
                <a:buChar char="•"/>
              </a:pPr>
              <a:r>
                <a:rPr lang="en-GB" sz="800" dirty="0">
                  <a:solidFill>
                    <a:schemeClr val="lt1"/>
                  </a:solidFill>
                  <a:latin typeface="Helvetica Neue"/>
                  <a:ea typeface="Helvetica Neue"/>
                  <a:cs typeface="Helvetica Neue"/>
                  <a:sym typeface="Helvetica Neue"/>
                </a:rPr>
                <a:t>Homework: Design a historical theme park</a:t>
              </a:r>
              <a:endParaRPr sz="1400" b="0" i="0" u="none" strike="noStrike" cap="none" dirty="0">
                <a:solidFill>
                  <a:srgbClr val="000000"/>
                </a:solidFill>
                <a:latin typeface="Arial"/>
                <a:ea typeface="Arial"/>
                <a:cs typeface="Arial"/>
                <a:sym typeface="Arial"/>
              </a:endParaRPr>
            </a:p>
          </p:txBody>
        </p:sp>
      </p:grpSp>
      <p:sp>
        <p:nvSpPr>
          <p:cNvPr id="5" name="Google Shape;113;p4">
            <a:extLst>
              <a:ext uri="{FF2B5EF4-FFF2-40B4-BE49-F238E27FC236}">
                <a16:creationId xmlns:a16="http://schemas.microsoft.com/office/drawing/2014/main" id="{DBC58123-C0A4-DD01-5651-1FBDBA8FDD0B}"/>
              </a:ext>
            </a:extLst>
          </p:cNvPr>
          <p:cNvSpPr txBox="1"/>
          <p:nvPr/>
        </p:nvSpPr>
        <p:spPr>
          <a:xfrm>
            <a:off x="5679246" y="5490263"/>
            <a:ext cx="2084531" cy="1473422"/>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Manufacturing and Engineering</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Who are engineers? What do they do?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Spaghetti and Marshmallow tower</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Function of robots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How is technology used in fashion?</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What do Senior Engineers do?</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Design a device or product with new tech features</a:t>
            </a:r>
            <a:endParaRPr sz="1000" b="0" i="0" u="none" strike="noStrike" cap="none" dirty="0">
              <a:solidFill>
                <a:schemeClr val="lt1"/>
              </a:solidFill>
              <a:latin typeface="Helvetica Neue"/>
              <a:ea typeface="Helvetica Neue"/>
              <a:cs typeface="Helvetica Neue"/>
              <a:sym typeface="Helvetica Neue"/>
            </a:endParaRPr>
          </a:p>
        </p:txBody>
      </p:sp>
      <p:sp>
        <p:nvSpPr>
          <p:cNvPr id="6" name="Google Shape;114;p4">
            <a:extLst>
              <a:ext uri="{FF2B5EF4-FFF2-40B4-BE49-F238E27FC236}">
                <a16:creationId xmlns:a16="http://schemas.microsoft.com/office/drawing/2014/main" id="{09C106CE-34C4-D238-D4BB-CC52EB7223D7}"/>
              </a:ext>
            </a:extLst>
          </p:cNvPr>
          <p:cNvSpPr txBox="1"/>
          <p:nvPr/>
        </p:nvSpPr>
        <p:spPr>
          <a:xfrm>
            <a:off x="7914715" y="5490262"/>
            <a:ext cx="2084531" cy="1473422"/>
          </a:xfrm>
          <a:prstGeom prst="rect">
            <a:avLst/>
          </a:prstGeom>
          <a:noFill/>
          <a:ln w="9525" cap="flat" cmpd="sng">
            <a:solidFill>
              <a:schemeClr val="lt1"/>
            </a:solidFill>
            <a:prstDash val="solid"/>
            <a:round/>
            <a:headEnd type="none" w="sm" len="sm"/>
            <a:tailEnd type="none" w="sm" len="sm"/>
          </a:ln>
        </p:spPr>
        <p:txBody>
          <a:bodyPr spcFirstLastPara="1" wrap="square" lIns="72000" tIns="72000" rIns="36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Safety and Security </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Our digital footprint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Cyber attacks and hackers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Ethical hacking careers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Cyber security in the home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Cyber security online game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Facial recognition technology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Cyber safety tips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a:t>
            </a:r>
            <a:r>
              <a:rPr lang="en-GB" sz="800" dirty="0">
                <a:solidFill>
                  <a:schemeClr val="lt1"/>
                </a:solidFill>
                <a:latin typeface="Helvetica Neue"/>
                <a:ea typeface="Helvetica Neue"/>
                <a:cs typeface="Helvetica Neue"/>
                <a:sym typeface="Helvetica Neue"/>
              </a:rPr>
              <a:t>D</a:t>
            </a:r>
            <a:r>
              <a:rPr lang="en-GB" sz="800" b="0" i="0" u="none" strike="noStrike" cap="none" dirty="0">
                <a:solidFill>
                  <a:schemeClr val="lt1"/>
                </a:solidFill>
                <a:latin typeface="Helvetica Neue"/>
                <a:ea typeface="Helvetica Neue"/>
                <a:cs typeface="Helvetica Neue"/>
                <a:sym typeface="Helvetica Neue"/>
              </a:rPr>
              <a:t>esign your own CAPTCHA</a:t>
            </a:r>
            <a:endParaRPr sz="1400" b="0" i="0" u="none" strike="noStrike" cap="none" dirty="0">
              <a:solidFill>
                <a:srgbClr val="000000"/>
              </a:solidFill>
              <a:latin typeface="Arial"/>
              <a:ea typeface="Arial"/>
              <a:cs typeface="Arial"/>
              <a:sym typeface="Arial"/>
            </a:endParaRPr>
          </a:p>
        </p:txBody>
      </p:sp>
      <p:sp>
        <p:nvSpPr>
          <p:cNvPr id="7" name="Google Shape;116;p4">
            <a:extLst>
              <a:ext uri="{FF2B5EF4-FFF2-40B4-BE49-F238E27FC236}">
                <a16:creationId xmlns:a16="http://schemas.microsoft.com/office/drawing/2014/main" id="{3A349835-B5A8-CCC0-8887-8DEFD8FD6282}"/>
              </a:ext>
            </a:extLst>
          </p:cNvPr>
          <p:cNvSpPr txBox="1"/>
          <p:nvPr/>
        </p:nvSpPr>
        <p:spPr>
          <a:xfrm>
            <a:off x="3003438" y="1299422"/>
            <a:ext cx="2084531" cy="1780783"/>
          </a:xfrm>
          <a:prstGeom prst="rect">
            <a:avLst/>
          </a:prstGeom>
          <a:noFill/>
          <a:ln w="9525" cap="flat" cmpd="sng">
            <a:solidFill>
              <a:schemeClr val="lt1"/>
            </a:solidFill>
            <a:prstDash val="solid"/>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FFC8D2"/>
                </a:solidFill>
                <a:latin typeface="Helvetica Neue"/>
                <a:ea typeface="Helvetica Neue"/>
                <a:cs typeface="Helvetica Neue"/>
                <a:sym typeface="Helvetica Neue"/>
              </a:rPr>
              <a:t>Tech for Communication and Marketing</a:t>
            </a:r>
            <a:endParaRPr sz="1400" b="0" i="0" u="none" strike="noStrike" cap="none" dirty="0">
              <a:solidFill>
                <a:srgbClr val="FFC8D2"/>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Communicating using AR</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Machine Learning/Teachable machine activity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Create a marketing campaign for a new piece of technology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Tech careers in the emergency services </a:t>
            </a:r>
            <a:endParaRPr sz="1400" b="0" i="0" u="none" strike="noStrike" cap="none" dirty="0">
              <a:solidFill>
                <a:srgbClr val="000000"/>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chemeClr val="lt1"/>
                </a:solidFill>
                <a:latin typeface="Helvetica Neue"/>
                <a:ea typeface="Helvetica Neue"/>
                <a:cs typeface="Helvetica Neue"/>
                <a:sym typeface="Helvetica Neue"/>
              </a:rPr>
              <a:t>Homework: Data collection about communication</a:t>
            </a:r>
            <a:endParaRPr sz="800" b="0" i="0" u="none" strike="noStrike" cap="none" dirty="0">
              <a:solidFill>
                <a:schemeClr val="lt1"/>
              </a:solidFill>
              <a:latin typeface="Helvetica Neue"/>
              <a:ea typeface="Helvetica Neue"/>
              <a:cs typeface="Helvetica Neue"/>
              <a:sym typeface="Helvetica Neue"/>
            </a:endParaRPr>
          </a:p>
        </p:txBody>
      </p:sp>
      <p:pic>
        <p:nvPicPr>
          <p:cNvPr id="9" name="Picture 8">
            <a:extLst>
              <a:ext uri="{FF2B5EF4-FFF2-40B4-BE49-F238E27FC236}">
                <a16:creationId xmlns:a16="http://schemas.microsoft.com/office/drawing/2014/main" id="{4F28BB86-A5BA-D5FD-6542-890BA6C92AD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7969" y="560374"/>
            <a:ext cx="705069" cy="705069"/>
          </a:xfrm>
          <a:prstGeom prst="rect">
            <a:avLst/>
          </a:prstGeom>
        </p:spPr>
      </p:pic>
    </p:spTree>
    <p:extLst>
      <p:ext uri="{BB962C8B-B14F-4D97-AF65-F5344CB8AC3E}">
        <p14:creationId xmlns:p14="http://schemas.microsoft.com/office/powerpoint/2010/main" val="2909259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45"/>
        <p:cNvGrpSpPr/>
        <p:nvPr/>
      </p:nvGrpSpPr>
      <p:grpSpPr>
        <a:xfrm>
          <a:off x="0" y="0"/>
          <a:ext cx="0" cy="0"/>
          <a:chOff x="0" y="0"/>
          <a:chExt cx="0" cy="0"/>
        </a:xfrm>
      </p:grpSpPr>
      <p:sp>
        <p:nvSpPr>
          <p:cNvPr id="146" name="Google Shape;146;p6"/>
          <p:cNvSpPr/>
          <p:nvPr/>
        </p:nvSpPr>
        <p:spPr>
          <a:xfrm>
            <a:off x="457199" y="457201"/>
            <a:ext cx="5732585" cy="1594802"/>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solidFill>
            <a:srgbClr val="001A3E"/>
          </a:solidFill>
          <a:ln>
            <a:noFill/>
          </a:ln>
        </p:spPr>
        <p:txBody>
          <a:bodyPr spcFirstLastPara="1" wrap="square" lIns="0" tIns="0" rIns="0" bIns="0" anchor="t" anchorCtr="0">
            <a:noAutofit/>
          </a:bodyPr>
          <a:lstStyle/>
          <a:p>
            <a:pPr lvl="0">
              <a:buSzPts val="800"/>
              <a:defRPr/>
            </a:pPr>
            <a:endParaRPr lang="en-GB" sz="800" dirty="0"/>
          </a:p>
        </p:txBody>
      </p:sp>
      <p:sp>
        <p:nvSpPr>
          <p:cNvPr id="147" name="Google Shape;147;p6"/>
          <p:cNvSpPr txBox="1"/>
          <p:nvPr/>
        </p:nvSpPr>
        <p:spPr>
          <a:xfrm>
            <a:off x="457200" y="2132914"/>
            <a:ext cx="9796919" cy="135935"/>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1000"/>
              <a:buFont typeface="Arial"/>
              <a:buNone/>
            </a:pPr>
            <a:r>
              <a:rPr lang="en-GB" sz="800" b="1" i="0" u="none" strike="noStrike" cap="none" dirty="0">
                <a:solidFill>
                  <a:srgbClr val="231F20"/>
                </a:solidFill>
                <a:latin typeface="Poppins"/>
                <a:ea typeface="Poppins"/>
                <a:cs typeface="Poppins"/>
                <a:sym typeface="Poppins"/>
              </a:rPr>
              <a:t>The Gatsby Benchmarks provide a framework for delivering world class careers guidance and are a key part of the Government’s Careers Strategy</a:t>
            </a:r>
            <a:endParaRPr sz="800" b="0" i="0" u="none" strike="noStrike" cap="none" dirty="0">
              <a:solidFill>
                <a:schemeClr val="dk1"/>
              </a:solidFill>
              <a:latin typeface="Poppins"/>
              <a:ea typeface="Poppins"/>
              <a:cs typeface="Poppins"/>
              <a:sym typeface="Poppins"/>
            </a:endParaRPr>
          </a:p>
        </p:txBody>
      </p:sp>
      <p:sp>
        <p:nvSpPr>
          <p:cNvPr id="149" name="Google Shape;149;p6"/>
          <p:cNvSpPr txBox="1">
            <a:spLocks noGrp="1"/>
          </p:cNvSpPr>
          <p:nvPr>
            <p:ph type="sldNum" idx="12"/>
          </p:nvPr>
        </p:nvSpPr>
        <p:spPr>
          <a:xfrm>
            <a:off x="10223500" y="7169926"/>
            <a:ext cx="93345" cy="116699"/>
          </a:xfrm>
          <a:prstGeom prst="rect">
            <a:avLst/>
          </a:prstGeom>
          <a:noFill/>
          <a:ln>
            <a:noFill/>
          </a:ln>
        </p:spPr>
        <p:txBody>
          <a:bodyPr spcFirstLastPara="1" wrap="square" lIns="0" tIns="8875" rIns="0" bIns="0" anchor="t" anchorCtr="0">
            <a:spAutoFit/>
          </a:bodyPr>
          <a:lstStyle/>
          <a:p>
            <a:pPr marL="25400" lvl="0" indent="0" algn="l" rtl="0">
              <a:lnSpc>
                <a:spcPct val="100000"/>
              </a:lnSpc>
              <a:spcBef>
                <a:spcPts val="0"/>
              </a:spcBef>
              <a:spcAft>
                <a:spcPts val="0"/>
              </a:spcAft>
              <a:buSzPts val="700"/>
              <a:buNone/>
            </a:pPr>
            <a:r>
              <a:rPr lang="en-GB" sz="700" dirty="0"/>
              <a:t>4</a:t>
            </a:r>
            <a:endParaRPr sz="700" dirty="0"/>
          </a:p>
        </p:txBody>
      </p:sp>
      <p:sp>
        <p:nvSpPr>
          <p:cNvPr id="150" name="Google Shape;150;p6"/>
          <p:cNvSpPr txBox="1"/>
          <p:nvPr/>
        </p:nvSpPr>
        <p:spPr>
          <a:xfrm>
            <a:off x="221064" y="562750"/>
            <a:ext cx="6370655" cy="691851"/>
          </a:xfrm>
          <a:prstGeom prst="rect">
            <a:avLst/>
          </a:prstGeom>
          <a:noFill/>
          <a:ln>
            <a:noFill/>
          </a:ln>
        </p:spPr>
        <p:txBody>
          <a:bodyPr spcFirstLastPara="1" wrap="square" lIns="0" tIns="14600" rIns="0" bIns="0" anchor="t" anchorCtr="0">
            <a:spAutoFit/>
          </a:bodyPr>
          <a:lstStyle/>
          <a:p>
            <a:pPr marL="304800" marR="0" lvl="0" indent="0" algn="l" rtl="0">
              <a:lnSpc>
                <a:spcPct val="100000"/>
              </a:lnSpc>
              <a:spcBef>
                <a:spcPts val="0"/>
              </a:spcBef>
              <a:spcAft>
                <a:spcPts val="0"/>
              </a:spcAft>
              <a:buClr>
                <a:srgbClr val="000000"/>
              </a:buClr>
              <a:buSzPts val="2300"/>
              <a:buFont typeface="Arial"/>
              <a:buNone/>
            </a:pPr>
            <a:r>
              <a:rPr lang="en-GB" sz="2200" b="1" i="0" u="none" strike="noStrike" cap="none" dirty="0">
                <a:solidFill>
                  <a:srgbClr val="FF6023"/>
                </a:solidFill>
                <a:latin typeface="Poppins"/>
                <a:ea typeface="Poppins"/>
                <a:cs typeface="Poppins"/>
                <a:sym typeface="Poppins"/>
              </a:rPr>
              <a:t> Gatsby Benchmarks links </a:t>
            </a:r>
          </a:p>
          <a:p>
            <a:pPr marL="304800" lvl="0">
              <a:buSzPts val="2300"/>
            </a:pPr>
            <a:endParaRPr lang="en-US" sz="2200" i="1" dirty="0"/>
          </a:p>
        </p:txBody>
      </p:sp>
      <p:graphicFrame>
        <p:nvGraphicFramePr>
          <p:cNvPr id="151" name="Google Shape;151;p6"/>
          <p:cNvGraphicFramePr/>
          <p:nvPr>
            <p:extLst>
              <p:ext uri="{D42A27DB-BD31-4B8C-83A1-F6EECF244321}">
                <p14:modId xmlns:p14="http://schemas.microsoft.com/office/powerpoint/2010/main" val="3410997284"/>
              </p:ext>
            </p:extLst>
          </p:nvPr>
        </p:nvGraphicFramePr>
        <p:xfrm>
          <a:off x="457200" y="2284113"/>
          <a:ext cx="9831000" cy="5193420"/>
        </p:xfrm>
        <a:graphic>
          <a:graphicData uri="http://schemas.openxmlformats.org/drawingml/2006/table">
            <a:tbl>
              <a:tblPr firstRow="1" bandRow="1">
                <a:noFill/>
                <a:tableStyleId>{83971466-A081-40D4-A840-D1BED80EEF5A}</a:tableStyleId>
              </a:tblPr>
              <a:tblGrid>
                <a:gridCol w="1536700">
                  <a:extLst>
                    <a:ext uri="{9D8B030D-6E8A-4147-A177-3AD203B41FA5}">
                      <a16:colId xmlns:a16="http://schemas.microsoft.com/office/drawing/2014/main" val="20000"/>
                    </a:ext>
                  </a:extLst>
                </a:gridCol>
                <a:gridCol w="4147150">
                  <a:extLst>
                    <a:ext uri="{9D8B030D-6E8A-4147-A177-3AD203B41FA5}">
                      <a16:colId xmlns:a16="http://schemas.microsoft.com/office/drawing/2014/main" val="20001"/>
                    </a:ext>
                  </a:extLst>
                </a:gridCol>
                <a:gridCol w="4147150">
                  <a:extLst>
                    <a:ext uri="{9D8B030D-6E8A-4147-A177-3AD203B41FA5}">
                      <a16:colId xmlns:a16="http://schemas.microsoft.com/office/drawing/2014/main" val="20002"/>
                    </a:ext>
                  </a:extLst>
                </a:gridCol>
              </a:tblGrid>
              <a:tr h="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lt1"/>
                          </a:solidFill>
                          <a:latin typeface="Poppins"/>
                          <a:ea typeface="Poppins"/>
                          <a:cs typeface="Poppins"/>
                          <a:sym typeface="Poppins"/>
                        </a:rPr>
                        <a:t>Gatsby benchmark</a:t>
                      </a:r>
                      <a:endParaRPr sz="1400" u="none" strike="noStrike" cap="none"/>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lt1"/>
                          </a:solidFill>
                          <a:latin typeface="Poppins"/>
                          <a:ea typeface="Poppins"/>
                          <a:cs typeface="Poppins"/>
                          <a:sym typeface="Poppins"/>
                        </a:rPr>
                        <a:t>Description</a:t>
                      </a:r>
                      <a:endParaRPr sz="1400" u="none" strike="noStrike" cap="none" dirty="0"/>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lt1"/>
                          </a:solidFill>
                          <a:latin typeface="Poppins"/>
                          <a:ea typeface="Poppins"/>
                          <a:cs typeface="Poppins"/>
                          <a:sym typeface="Poppins"/>
                        </a:rPr>
                        <a:t>Evidence in Tech We Can lessons</a:t>
                      </a:r>
                      <a:endParaRPr sz="1400" u="none" strike="noStrike" cap="none" dirty="0"/>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dk1"/>
                          </a:solidFill>
                          <a:latin typeface="Helvetica Neue"/>
                          <a:ea typeface="Helvetica Neue"/>
                          <a:cs typeface="Helvetica Neue"/>
                          <a:sym typeface="Helvetica Neue"/>
                        </a:rPr>
                        <a:t>A stable careers programme</a:t>
                      </a:r>
                      <a:endParaRPr sz="1400" u="none" strike="noStrike" cap="none" dirty="0"/>
                    </a:p>
                  </a:txBody>
                  <a:tcPr marL="72000" marR="72000" marT="46800" marB="46800">
                    <a:lnT w="12700" cap="flat" cmpd="sng">
                      <a:solidFill>
                        <a:schemeClr val="lt1"/>
                      </a:solidFill>
                      <a:prstDash val="solid"/>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US" sz="750" b="0" i="0" u="none" strike="noStrike" cap="none" dirty="0">
                          <a:solidFill>
                            <a:schemeClr val="dk1"/>
                          </a:solidFill>
                          <a:effectLst/>
                          <a:latin typeface="Helvetica Neue" panose="020B0604020202020204" charset="0"/>
                          <a:ea typeface="Calibri"/>
                          <a:cs typeface="Calibri"/>
                          <a:sym typeface="Arial"/>
                        </a:rPr>
                        <a:t>Every school, college and ITP should have an embedded </a:t>
                      </a:r>
                      <a:r>
                        <a:rPr lang="en-US" sz="750" b="0" i="0" u="none" strike="noStrike" cap="none" dirty="0" err="1">
                          <a:solidFill>
                            <a:schemeClr val="dk1"/>
                          </a:solidFill>
                          <a:effectLst/>
                          <a:latin typeface="Helvetica Neue" panose="020B0604020202020204" charset="0"/>
                          <a:ea typeface="Calibri"/>
                          <a:cs typeface="Calibri"/>
                          <a:sym typeface="Arial"/>
                        </a:rPr>
                        <a:t>programme</a:t>
                      </a:r>
                      <a:r>
                        <a:rPr lang="en-US" sz="750" b="0" i="0" u="none" strike="noStrike" cap="none" dirty="0">
                          <a:solidFill>
                            <a:schemeClr val="dk1"/>
                          </a:solidFill>
                          <a:effectLst/>
                          <a:latin typeface="Helvetica Neue" panose="020B0604020202020204" charset="0"/>
                          <a:ea typeface="Calibri"/>
                          <a:cs typeface="Calibri"/>
                          <a:sym typeface="Arial"/>
                        </a:rPr>
                        <a:t> of careers education and guidance that is known and understood by learners, parents and carers, staff, those in governance roles, employers and other agencies.</a:t>
                      </a:r>
                      <a:endParaRPr sz="750" u="none" strike="noStrike" cap="none" dirty="0">
                        <a:latin typeface="Helvetica Neue" panose="020B0604020202020204" charset="0"/>
                      </a:endParaRPr>
                    </a:p>
                  </a:txBody>
                  <a:tcPr marL="72000" marR="72000" marT="46800" marB="46800">
                    <a:lnT w="12700" cap="flat" cmpd="sng">
                      <a:solidFill>
                        <a:schemeClr val="lt1"/>
                      </a:solidFill>
                      <a:prstDash val="solid"/>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GB" sz="750" u="none" strike="noStrike" cap="none">
                          <a:solidFill>
                            <a:schemeClr val="dk1"/>
                          </a:solidFill>
                          <a:latin typeface="Helvetica Neue"/>
                          <a:ea typeface="Helvetica Neue"/>
                          <a:cs typeface="Helvetica Neue"/>
                          <a:sym typeface="Helvetica Neue"/>
                        </a:rPr>
                        <a:t>Engagement from pupils, parents, teachers and potential employers/role models is encouraged throughout the Tech We Can lessons.</a:t>
                      </a:r>
                      <a:endParaRPr sz="750" u="none" strike="noStrike" cap="none"/>
                    </a:p>
                  </a:txBody>
                  <a:tcPr marL="72000" marR="72000" marT="46800" marB="46800">
                    <a:lnT w="12700" cap="flat" cmpd="sng">
                      <a:solidFill>
                        <a:schemeClr val="lt1"/>
                      </a:solidFill>
                      <a:prstDash val="solid"/>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1"/>
                  </a:ext>
                </a:extLst>
              </a:tr>
              <a:tr h="13085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Learning from career and labour market information</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US" sz="750" b="0" i="0" u="none" strike="noStrike" cap="none" dirty="0">
                          <a:solidFill>
                            <a:schemeClr val="dk1"/>
                          </a:solidFill>
                          <a:effectLst/>
                          <a:latin typeface="Helvetica Neue" panose="020B0604020202020204" charset="0"/>
                          <a:ea typeface="Calibri"/>
                          <a:cs typeface="Calibri"/>
                          <a:sym typeface="Arial"/>
                        </a:rPr>
                        <a:t>All learners, parents and carers, teachers and staff who support learners should have access to good-quality, up-to-date information about future pathways, study options and </a:t>
                      </a:r>
                      <a:r>
                        <a:rPr lang="en-US" sz="750" b="0" i="0" u="none" strike="noStrike" cap="none" dirty="0" err="1">
                          <a:solidFill>
                            <a:schemeClr val="dk1"/>
                          </a:solidFill>
                          <a:effectLst/>
                          <a:latin typeface="Helvetica Neue" panose="020B0604020202020204" charset="0"/>
                          <a:ea typeface="Calibri"/>
                          <a:cs typeface="Calibri"/>
                          <a:sym typeface="Arial"/>
                        </a:rPr>
                        <a:t>labour</a:t>
                      </a:r>
                      <a:r>
                        <a:rPr lang="en-US" sz="750" b="0" i="0" u="none" strike="noStrike" cap="none" dirty="0">
                          <a:solidFill>
                            <a:schemeClr val="dk1"/>
                          </a:solidFill>
                          <a:effectLst/>
                          <a:latin typeface="Helvetica Neue" panose="020B0604020202020204" charset="0"/>
                          <a:ea typeface="Calibri"/>
                          <a:cs typeface="Calibri"/>
                          <a:sym typeface="Arial"/>
                        </a:rPr>
                        <a:t> market opportunities. Young people with </a:t>
                      </a:r>
                      <a:r>
                        <a:rPr lang="en-US" sz="750" dirty="0">
                          <a:latin typeface="Helvetica Neue" panose="020B0604020202020204" charset="0"/>
                        </a:rPr>
                        <a:t>SEND</a:t>
                      </a:r>
                      <a:r>
                        <a:rPr lang="en-US" sz="750" b="0" i="0" u="none" strike="noStrike" cap="none" dirty="0">
                          <a:solidFill>
                            <a:schemeClr val="dk1"/>
                          </a:solidFill>
                          <a:effectLst/>
                          <a:latin typeface="Helvetica Neue" panose="020B0604020202020204" charset="0"/>
                          <a:ea typeface="Calibri"/>
                          <a:cs typeface="Calibri"/>
                          <a:sym typeface="Arial"/>
                        </a:rPr>
                        <a:t> and their parents and carers may require different or additional information. All learners will need the support of an informed adviser to make the best use of available information.</a:t>
                      </a:r>
                      <a:endParaRPr sz="750" u="none" strike="noStrike" cap="none" dirty="0">
                        <a:latin typeface="Helvetica Neue" panose="020B0604020202020204" charset="0"/>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GB" sz="750" u="none" strike="noStrike" cap="none" dirty="0">
                          <a:solidFill>
                            <a:schemeClr val="dk1"/>
                          </a:solidFill>
                          <a:latin typeface="Helvetica Neue"/>
                          <a:ea typeface="Helvetica Neue"/>
                          <a:cs typeface="Helvetica Neue"/>
                          <a:sym typeface="Helvetica Neue"/>
                        </a:rPr>
                        <a:t>All of the lessons are based on broadening students’ knowledge of labour market opportunities.</a:t>
                      </a:r>
                      <a:endParaRPr sz="75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2"/>
                  </a:ext>
                </a:extLst>
              </a:tr>
              <a:tr h="16560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Addressing the needs of each pupil</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US" sz="750" b="0" i="0" u="none" strike="noStrike" cap="none" dirty="0">
                          <a:solidFill>
                            <a:schemeClr val="dk1"/>
                          </a:solidFill>
                          <a:effectLst/>
                          <a:latin typeface="Helvetica Neue" panose="020B0604020202020204" charset="0"/>
                          <a:ea typeface="Calibri"/>
                          <a:cs typeface="Calibri"/>
                          <a:sym typeface="Arial"/>
                        </a:rPr>
                        <a:t>Learners have different careers guidance needs at different stages. Careers </a:t>
                      </a:r>
                      <a:r>
                        <a:rPr lang="en-US" sz="750" b="0" i="0" u="none" strike="noStrike" cap="none" dirty="0" err="1">
                          <a:solidFill>
                            <a:schemeClr val="dk1"/>
                          </a:solidFill>
                          <a:effectLst/>
                          <a:latin typeface="Helvetica Neue" panose="020B0604020202020204" charset="0"/>
                          <a:ea typeface="Calibri"/>
                          <a:cs typeface="Calibri"/>
                          <a:sym typeface="Arial"/>
                        </a:rPr>
                        <a:t>programmes</a:t>
                      </a:r>
                      <a:r>
                        <a:rPr lang="en-US" sz="750" b="0" i="0" u="none" strike="noStrike" cap="none" dirty="0">
                          <a:solidFill>
                            <a:schemeClr val="dk1"/>
                          </a:solidFill>
                          <a:effectLst/>
                          <a:latin typeface="Helvetica Neue" panose="020B0604020202020204" charset="0"/>
                          <a:ea typeface="Calibri"/>
                          <a:cs typeface="Calibri"/>
                          <a:sym typeface="Arial"/>
                        </a:rPr>
                        <a:t> should help learners navigate their concerns about any barriers to career progression. In addition, opportunities should be tailored to the needs of each learner, including any additional needs of vulnerable and disadvantaged learners, young people with </a:t>
                      </a:r>
                      <a:r>
                        <a:rPr lang="en-US" sz="750" dirty="0">
                          <a:latin typeface="Helvetica Neue" panose="020B0604020202020204" charset="0"/>
                        </a:rPr>
                        <a:t>SEND</a:t>
                      </a:r>
                      <a:r>
                        <a:rPr lang="en-US" sz="750" b="0" i="0" u="none" strike="noStrike" cap="none" dirty="0">
                          <a:solidFill>
                            <a:schemeClr val="dk1"/>
                          </a:solidFill>
                          <a:effectLst/>
                          <a:latin typeface="Helvetica Neue" panose="020B0604020202020204" charset="0"/>
                          <a:ea typeface="Calibri"/>
                          <a:cs typeface="Calibri"/>
                          <a:sym typeface="Arial"/>
                        </a:rPr>
                        <a:t> and those who are absent.</a:t>
                      </a:r>
                      <a:endParaRPr sz="750" u="none" strike="noStrike" cap="none" dirty="0">
                        <a:latin typeface="Helvetica Neue" panose="020B0604020202020204" charset="0"/>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GB" sz="750" u="none" strike="noStrike" cap="none" dirty="0">
                          <a:solidFill>
                            <a:schemeClr val="dk1"/>
                          </a:solidFill>
                          <a:latin typeface="Helvetica Neue"/>
                          <a:ea typeface="Helvetica Neue"/>
                          <a:cs typeface="Helvetica Neue"/>
                          <a:sym typeface="Helvetica Neue"/>
                        </a:rPr>
                        <a:t>Themes of equality and diversity are included throughout the lessons with a particular focus on using female role models in technology. The Tech We Can lessons will be delivered before the students make GCSE choices, to encourage them to choose STEM subjects, to aid access to tech careers in the future.</a:t>
                      </a:r>
                      <a:endParaRPr sz="75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Linking curriculum learning to careers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r>
                        <a:rPr lang="en-US" sz="750" b="0" i="0" u="none" strike="noStrike" cap="none" dirty="0">
                          <a:solidFill>
                            <a:schemeClr val="dk1"/>
                          </a:solidFill>
                          <a:effectLst/>
                          <a:latin typeface="Helvetica Neue" panose="020B0604020202020204" charset="0"/>
                          <a:ea typeface="Calibri"/>
                          <a:cs typeface="Calibri"/>
                          <a:sym typeface="Arial"/>
                        </a:rPr>
                        <a:t>As part of the institution’s </a:t>
                      </a:r>
                      <a:r>
                        <a:rPr lang="en-US" sz="750" b="0" i="0" u="none" strike="noStrike" cap="none" dirty="0" err="1">
                          <a:solidFill>
                            <a:schemeClr val="dk1"/>
                          </a:solidFill>
                          <a:effectLst/>
                          <a:latin typeface="Helvetica Neue" panose="020B0604020202020204" charset="0"/>
                          <a:ea typeface="Calibri"/>
                          <a:cs typeface="Calibri"/>
                          <a:sym typeface="Arial"/>
                        </a:rPr>
                        <a:t>programme</a:t>
                      </a:r>
                      <a:r>
                        <a:rPr lang="en-US" sz="750" b="0" i="0" u="none" strike="noStrike" cap="none" dirty="0">
                          <a:solidFill>
                            <a:schemeClr val="dk1"/>
                          </a:solidFill>
                          <a:effectLst/>
                          <a:latin typeface="Helvetica Neue" panose="020B0604020202020204" charset="0"/>
                          <a:ea typeface="Calibri"/>
                          <a:cs typeface="Calibri"/>
                          <a:sym typeface="Arial"/>
                        </a:rPr>
                        <a:t> of careers education, all teachers and subject staff should link curriculum learning with careers, even on courses which are not specifically occupation led.</a:t>
                      </a:r>
                    </a:p>
                    <a:p>
                      <a:r>
                        <a:rPr lang="en-US" sz="750" b="0" i="0" u="none" strike="noStrike" cap="none" dirty="0">
                          <a:solidFill>
                            <a:schemeClr val="dk1"/>
                          </a:solidFill>
                          <a:effectLst/>
                          <a:latin typeface="Helvetica Neue" panose="020B0604020202020204" charset="0"/>
                          <a:ea typeface="Calibri"/>
                          <a:cs typeface="Calibri"/>
                          <a:sym typeface="Arial"/>
                        </a:rPr>
                        <a:t>Subject teachers and staff should highlight the progression routes for their subject and the relevance of the knowledge and skills developed in their subject for a wide range of career pathways and future career paths.</a:t>
                      </a: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GB" sz="750" u="none" strike="noStrike" cap="none" dirty="0">
                          <a:solidFill>
                            <a:schemeClr val="dk1"/>
                          </a:solidFill>
                          <a:latin typeface="Helvetica Neue"/>
                          <a:ea typeface="Helvetica Neue"/>
                          <a:cs typeface="Helvetica Neue"/>
                          <a:sym typeface="Helvetica Neue"/>
                        </a:rPr>
                        <a:t>All lessons are based upon improving and broadening the students’ knowledge of the range of future tech career paths available.</a:t>
                      </a:r>
                    </a:p>
                    <a:p>
                      <a:pPr marL="0" marR="0" lvl="0" indent="0" algn="l" rtl="0">
                        <a:lnSpc>
                          <a:spcPct val="100000"/>
                        </a:lnSpc>
                        <a:spcBef>
                          <a:spcPts val="0"/>
                        </a:spcBef>
                        <a:spcAft>
                          <a:spcPts val="0"/>
                        </a:spcAft>
                        <a:buClr>
                          <a:srgbClr val="000000"/>
                        </a:buClr>
                        <a:buSzPts val="800"/>
                        <a:buFont typeface="Arial"/>
                        <a:buNone/>
                      </a:pPr>
                      <a:r>
                        <a:rPr lang="en-GB" sz="750" u="none" strike="noStrike" cap="none" dirty="0">
                          <a:solidFill>
                            <a:schemeClr val="dk1"/>
                          </a:solidFill>
                          <a:latin typeface="Helvetica Neue"/>
                          <a:sym typeface="Helvetica Neue"/>
                        </a:rPr>
                        <a:t>Tech We Can lessons highlight a range of future careers linking to many curriculum subjects.</a:t>
                      </a:r>
                      <a:endParaRPr sz="75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4"/>
                  </a:ext>
                </a:extLst>
              </a:tr>
              <a:tr h="13085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Encounters with employers and employees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US" sz="750" b="0" i="0" u="none" strike="noStrike" cap="none" dirty="0">
                          <a:solidFill>
                            <a:schemeClr val="dk1"/>
                          </a:solidFill>
                          <a:effectLst/>
                          <a:latin typeface="Helvetica Neue" panose="020B0604020202020204" charset="0"/>
                          <a:ea typeface="Calibri"/>
                          <a:cs typeface="Calibri"/>
                          <a:sym typeface="Arial"/>
                        </a:rPr>
                        <a:t>Every learner should have multiple opportunities to learn from employers about work, employment and the skills that are valued in the workplace.</a:t>
                      </a:r>
                    </a:p>
                    <a:p>
                      <a:pPr marL="0" marR="0" lvl="0" indent="0" algn="l" rtl="0">
                        <a:lnSpc>
                          <a:spcPct val="100000"/>
                        </a:lnSpc>
                        <a:spcBef>
                          <a:spcPts val="0"/>
                        </a:spcBef>
                        <a:spcAft>
                          <a:spcPts val="0"/>
                        </a:spcAft>
                        <a:buClr>
                          <a:srgbClr val="000000"/>
                        </a:buClr>
                        <a:buSzPts val="800"/>
                        <a:buFont typeface="Arial"/>
                        <a:buNone/>
                      </a:pPr>
                      <a:r>
                        <a:rPr lang="en-US" sz="750" b="0" i="0" u="none" strike="noStrike" cap="none" dirty="0">
                          <a:solidFill>
                            <a:schemeClr val="dk1"/>
                          </a:solidFill>
                          <a:effectLst/>
                          <a:latin typeface="Helvetica Neue" panose="020B0604020202020204" charset="0"/>
                          <a:ea typeface="Calibri"/>
                          <a:cs typeface="Calibri"/>
                          <a:sym typeface="Arial"/>
                        </a:rPr>
                        <a:t>This can be through a range of enrichment opportunities, including visiting speakers, mentoring and enterprise schemes, and could include learners’ own part-time employment where it exists (part-time work can contribute to benchmark 5 but should not replace the need for other meaningful employer encounters).</a:t>
                      </a:r>
                      <a:endParaRPr sz="750" u="none" strike="noStrike" cap="none" dirty="0">
                        <a:latin typeface="Helvetica Neue" panose="020B0604020202020204" charset="0"/>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GB" sz="750" u="none" strike="noStrike" cap="none" dirty="0">
                          <a:solidFill>
                            <a:schemeClr val="dk1"/>
                          </a:solidFill>
                          <a:latin typeface="Helvetica Neue"/>
                          <a:ea typeface="Helvetica Neue"/>
                          <a:cs typeface="Helvetica Neue"/>
                          <a:sym typeface="Helvetica Neue"/>
                        </a:rPr>
                        <a:t>The Tech We Can lessons include opportunities to hear from a range of inspirational role models already in tech careers.</a:t>
                      </a:r>
                    </a:p>
                    <a:p>
                      <a:pPr marL="0" marR="0" lvl="0" indent="0" algn="l" rtl="0">
                        <a:lnSpc>
                          <a:spcPct val="100000"/>
                        </a:lnSpc>
                        <a:spcBef>
                          <a:spcPts val="0"/>
                        </a:spcBef>
                        <a:spcAft>
                          <a:spcPts val="0"/>
                        </a:spcAft>
                        <a:buClr>
                          <a:srgbClr val="000000"/>
                        </a:buClr>
                        <a:buSzPts val="800"/>
                        <a:buFont typeface="Arial"/>
                        <a:buNone/>
                      </a:pPr>
                      <a:endParaRPr lang="en-GB" sz="750" u="none" strike="noStrike" cap="none" dirty="0">
                        <a:solidFill>
                          <a:schemeClr val="dk1"/>
                        </a:solidFill>
                        <a:latin typeface="Helvetica Neue"/>
                        <a:sym typeface="Helvetica Neue"/>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5"/>
                  </a:ext>
                </a:extLst>
              </a:tr>
              <a:tr h="13085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dk1"/>
                          </a:solidFill>
                          <a:latin typeface="Helvetica Neue"/>
                          <a:ea typeface="Helvetica Neue"/>
                          <a:cs typeface="Helvetica Neue"/>
                          <a:sym typeface="Helvetica Neue"/>
                        </a:rPr>
                        <a:t>Experiences of workplaces</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r>
                        <a:rPr lang="en-US" sz="750" b="0" i="0" u="none" strike="noStrike" cap="none" dirty="0">
                          <a:solidFill>
                            <a:schemeClr val="dk1"/>
                          </a:solidFill>
                          <a:effectLst/>
                          <a:latin typeface="Helvetica Neue" panose="020B0604020202020204" charset="0"/>
                          <a:ea typeface="Calibri"/>
                          <a:cs typeface="Calibri"/>
                          <a:sym typeface="Arial"/>
                        </a:rPr>
                        <a:t>Every learner should have first-hand experiences of workplaces to help their exploration of career opportunities and expand their networks.</a:t>
                      </a: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endParaRPr lang="en-GB" sz="75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6"/>
                  </a:ext>
                </a:extLst>
              </a:tr>
              <a:tr h="13085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dk1"/>
                          </a:solidFill>
                          <a:latin typeface="Helvetica Neue"/>
                          <a:ea typeface="Helvetica Neue"/>
                          <a:cs typeface="Helvetica Neue"/>
                          <a:sym typeface="Helvetica Neue"/>
                        </a:rPr>
                        <a:t>Encounters with further and higher education</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US" sz="750" b="0" i="0" u="none" strike="noStrike" cap="none" dirty="0">
                          <a:solidFill>
                            <a:schemeClr val="dk1"/>
                          </a:solidFill>
                          <a:effectLst/>
                          <a:latin typeface="Helvetica Neue" panose="020B0604020202020204" charset="0"/>
                          <a:ea typeface="Calibri"/>
                          <a:cs typeface="Calibri"/>
                          <a:sym typeface="Arial"/>
                        </a:rPr>
                        <a:t>All learners should understand the full range of learning opportunities that are available to them, including academic, technical and vocational routes. This should incorporate learning in schools, colleges, </a:t>
                      </a:r>
                      <a:r>
                        <a:rPr lang="en-US" sz="750" dirty="0">
                          <a:latin typeface="Helvetica Neue" panose="020B0604020202020204" charset="0"/>
                        </a:rPr>
                        <a:t>ITPs</a:t>
                      </a:r>
                      <a:r>
                        <a:rPr lang="en-US" sz="750" b="0" i="0" u="none" strike="noStrike" cap="none" dirty="0">
                          <a:solidFill>
                            <a:schemeClr val="dk1"/>
                          </a:solidFill>
                          <a:effectLst/>
                          <a:latin typeface="Helvetica Neue" panose="020B0604020202020204" charset="0"/>
                          <a:ea typeface="Calibri"/>
                          <a:cs typeface="Calibri"/>
                          <a:sym typeface="Arial"/>
                        </a:rPr>
                        <a:t>, universities and in the workplace.</a:t>
                      </a:r>
                      <a:endParaRPr sz="750" u="none" strike="noStrike" cap="none" dirty="0">
                        <a:latin typeface="Helvetica Neue" panose="020B0604020202020204" charset="0"/>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lang="en-GB" sz="750" u="none" strike="noStrike" cap="none" dirty="0">
                          <a:solidFill>
                            <a:schemeClr val="dk1"/>
                          </a:solidFill>
                          <a:latin typeface="Helvetica Neue"/>
                          <a:ea typeface="Helvetica Neue"/>
                          <a:cs typeface="Helvetica Neue"/>
                          <a:sym typeface="Helvetica Neue"/>
                        </a:rPr>
                        <a:t>For homework, the students are asked to research future learning opportunities and which qualifications they’ll need for specific tech careers.</a:t>
                      </a:r>
                      <a:endParaRPr lang="en-GB" sz="750" u="none" strike="noStrike" cap="none" dirty="0"/>
                    </a:p>
                    <a:p>
                      <a:pPr marL="0" marR="0" lvl="0" indent="0" algn="l" rtl="0">
                        <a:lnSpc>
                          <a:spcPct val="100000"/>
                        </a:lnSpc>
                        <a:spcBef>
                          <a:spcPts val="0"/>
                        </a:spcBef>
                        <a:spcAft>
                          <a:spcPts val="0"/>
                        </a:spcAft>
                        <a:buClr>
                          <a:srgbClr val="000000"/>
                        </a:buClr>
                        <a:buSzPts val="800"/>
                        <a:buFont typeface="Arial"/>
                        <a:buNone/>
                      </a:pPr>
                      <a:endParaRPr sz="750" u="none" strike="noStrike" cap="none" dirty="0">
                        <a:solidFill>
                          <a:schemeClr val="dk1"/>
                        </a:solidFill>
                        <a:latin typeface="Helvetica Neue"/>
                        <a:ea typeface="Helvetica Neue"/>
                        <a:cs typeface="Helvetica Neue"/>
                        <a:sym typeface="Helvetica Neue"/>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7"/>
                  </a:ext>
                </a:extLst>
              </a:tr>
              <a:tr h="200325">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dk1"/>
                          </a:solidFill>
                          <a:latin typeface="Helvetica Neue"/>
                          <a:ea typeface="Helvetica Neue"/>
                          <a:cs typeface="Helvetica Neue"/>
                          <a:sym typeface="Helvetica Neue"/>
                        </a:rPr>
                        <a:t>Personal guidance</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en-US" sz="750" b="0" i="0" u="none" strike="noStrike" cap="none" dirty="0">
                          <a:solidFill>
                            <a:schemeClr val="dk1"/>
                          </a:solidFill>
                          <a:effectLst/>
                          <a:latin typeface="Helvetica Neue" panose="020B0604020202020204" charset="0"/>
                          <a:ea typeface="Calibri"/>
                          <a:cs typeface="Calibri"/>
                          <a:sym typeface="Arial"/>
                        </a:rPr>
                        <a:t>Every learner should have opportunities for guidance meetings with a careers adviser, who could be internal (a member of school or college staff) or external, provided they are trained to an appropriate level. These meetings should be available for all learners whenever significant study or career choices are being made. They should be expected for all learners but should be scheduled to meet their individual needs. The careers leader should work closely with the careers adviser, </a:t>
                      </a:r>
                      <a:r>
                        <a:rPr lang="en-US" sz="750" dirty="0">
                          <a:latin typeface="Helvetica Neue" panose="020B0604020202020204" charset="0"/>
                        </a:rPr>
                        <a:t>SEND</a:t>
                      </a:r>
                      <a:r>
                        <a:rPr lang="en-US" sz="750" b="0" i="0" u="none" strike="noStrike" cap="none" dirty="0">
                          <a:solidFill>
                            <a:schemeClr val="dk1"/>
                          </a:solidFill>
                          <a:effectLst/>
                          <a:latin typeface="Helvetica Neue" panose="020B0604020202020204" charset="0"/>
                          <a:ea typeface="Calibri"/>
                          <a:cs typeface="Calibri"/>
                          <a:sym typeface="Arial"/>
                        </a:rPr>
                        <a:t> coordinator and other key staff to ensure personal guidance is effective and embedded in the careers </a:t>
                      </a:r>
                      <a:r>
                        <a:rPr lang="en-US" sz="750" b="0" i="0" u="none" strike="noStrike" cap="none" dirty="0" err="1">
                          <a:solidFill>
                            <a:schemeClr val="dk1"/>
                          </a:solidFill>
                          <a:effectLst/>
                          <a:latin typeface="Helvetica Neue" panose="020B0604020202020204" charset="0"/>
                          <a:ea typeface="Calibri"/>
                          <a:cs typeface="Calibri"/>
                          <a:sym typeface="Arial"/>
                        </a:rPr>
                        <a:t>programme</a:t>
                      </a:r>
                      <a:r>
                        <a:rPr lang="en-US" sz="750" b="0" i="0" u="none" strike="noStrike" cap="none" dirty="0">
                          <a:solidFill>
                            <a:schemeClr val="dk1"/>
                          </a:solidFill>
                          <a:effectLst/>
                          <a:latin typeface="Helvetica Neue" panose="020B0604020202020204" charset="0"/>
                          <a:ea typeface="Calibri"/>
                          <a:cs typeface="Calibri"/>
                          <a:sym typeface="Arial"/>
                        </a:rPr>
                        <a:t>.</a:t>
                      </a:r>
                      <a:endParaRPr sz="750" u="none" strike="noStrike" cap="none" dirty="0">
                        <a:latin typeface="Helvetica Neue" panose="020B0604020202020204" charset="0"/>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endParaRPr sz="750" u="none" strike="noStrike" cap="none" dirty="0">
                        <a:solidFill>
                          <a:schemeClr val="dk1"/>
                        </a:solidFill>
                        <a:latin typeface="Helvetica Neue"/>
                        <a:ea typeface="Helvetica Neue"/>
                        <a:cs typeface="Helvetica Neue"/>
                        <a:sym typeface="Helvetica Neue"/>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3" name="TextBox 2">
            <a:extLst>
              <a:ext uri="{FF2B5EF4-FFF2-40B4-BE49-F238E27FC236}">
                <a16:creationId xmlns:a16="http://schemas.microsoft.com/office/drawing/2014/main" id="{A6EC9019-5BDE-ED01-BE05-5FCD772763FE}"/>
              </a:ext>
            </a:extLst>
          </p:cNvPr>
          <p:cNvSpPr txBox="1"/>
          <p:nvPr/>
        </p:nvSpPr>
        <p:spPr>
          <a:xfrm>
            <a:off x="457199" y="938819"/>
            <a:ext cx="5642150" cy="954107"/>
          </a:xfrm>
          <a:prstGeom prst="rect">
            <a:avLst/>
          </a:prstGeom>
          <a:noFill/>
        </p:spPr>
        <p:txBody>
          <a:bodyPr wrap="square">
            <a:spAutoFit/>
          </a:bodyPr>
          <a:lstStyle/>
          <a:p>
            <a:pPr marL="171450" indent="-171450">
              <a:buClr>
                <a:schemeClr val="bg1"/>
              </a:buClr>
              <a:buFont typeface="Arial" panose="020B0604020202020204" pitchFamily="34" charset="0"/>
              <a:buChar char="•"/>
            </a:pPr>
            <a:r>
              <a:rPr lang="en-US" sz="800" i="1" dirty="0">
                <a:solidFill>
                  <a:schemeClr val="bg1"/>
                </a:solidFill>
                <a:latin typeface="Lora" pitchFamily="2" charset="0"/>
              </a:rPr>
              <a:t>Request an industry expert Champion, trained in our Tech We Can material to deliver a session to inspire your students. Find out more </a:t>
            </a:r>
            <a:r>
              <a:rPr lang="en-US" sz="800" i="1" u="sng" dirty="0">
                <a:solidFill>
                  <a:schemeClr val="bg1"/>
                </a:solidFill>
                <a:latin typeface="Lora" pitchFamily="2" charset="0"/>
                <a:hlinkClick r:id="rId3">
                  <a:extLst>
                    <a:ext uri="{A12FA001-AC4F-418D-AE19-62706E023703}">
                      <ahyp:hlinkClr xmlns:ahyp="http://schemas.microsoft.com/office/drawing/2018/hyperlinkcolor" val="tx"/>
                    </a:ext>
                  </a:extLst>
                </a:hlinkClick>
              </a:rPr>
              <a:t>here</a:t>
            </a:r>
            <a:r>
              <a:rPr lang="en-US" sz="800" i="1" dirty="0">
                <a:solidFill>
                  <a:schemeClr val="bg1"/>
                </a:solidFill>
                <a:latin typeface="Lora" pitchFamily="2" charset="0"/>
              </a:rPr>
              <a:t> and request a champion to visit your school </a:t>
            </a:r>
            <a:r>
              <a:rPr lang="en-US" sz="800" i="1" u="sng" dirty="0">
                <a:solidFill>
                  <a:schemeClr val="bg1"/>
                </a:solidFill>
                <a:latin typeface="Lora" pitchFamily="2" charset="0"/>
                <a:hlinkClick r:id="rId4">
                  <a:extLst>
                    <a:ext uri="{A12FA001-AC4F-418D-AE19-62706E023703}">
                      <ahyp:hlinkClr xmlns:ahyp="http://schemas.microsoft.com/office/drawing/2018/hyperlinkcolor" val="tx"/>
                    </a:ext>
                  </a:extLst>
                </a:hlinkClick>
              </a:rPr>
              <a:t>here</a:t>
            </a:r>
            <a:r>
              <a:rPr lang="en-US" sz="800" i="1" u="sng" dirty="0">
                <a:solidFill>
                  <a:schemeClr val="bg1"/>
                </a:solidFill>
                <a:latin typeface="Lora" pitchFamily="2" charset="0"/>
              </a:rPr>
              <a:t>.</a:t>
            </a:r>
          </a:p>
          <a:p>
            <a:pPr marL="171450" indent="-171450">
              <a:buClr>
                <a:schemeClr val="bg1"/>
              </a:buClr>
              <a:buFont typeface="Arial" panose="020B0604020202020204" pitchFamily="34" charset="0"/>
              <a:buChar char="•"/>
            </a:pPr>
            <a:endParaRPr lang="en-US" sz="800" i="1" u="sng" dirty="0">
              <a:solidFill>
                <a:schemeClr val="bg1"/>
              </a:solidFill>
              <a:latin typeface="Lora" pitchFamily="2" charset="0"/>
            </a:endParaRPr>
          </a:p>
          <a:p>
            <a:pPr marL="171450" indent="-171450">
              <a:buClr>
                <a:schemeClr val="bg1"/>
              </a:buClr>
              <a:buFont typeface="Arial" panose="020B0604020202020204" pitchFamily="34" charset="0"/>
              <a:buChar char="•"/>
            </a:pPr>
            <a:r>
              <a:rPr lang="en-US" sz="800" i="1" dirty="0">
                <a:solidFill>
                  <a:schemeClr val="bg1"/>
                </a:solidFill>
                <a:latin typeface="Lora" pitchFamily="2" charset="0"/>
              </a:rPr>
              <a:t>Sign up for our </a:t>
            </a:r>
            <a:r>
              <a:rPr lang="en-US" sz="800" i="1" dirty="0">
                <a:solidFill>
                  <a:schemeClr val="bg1"/>
                </a:solidFill>
                <a:latin typeface="Lora" pitchFamily="2" charset="0"/>
                <a:hlinkClick r:id="rId5">
                  <a:extLst>
                    <a:ext uri="{A12FA001-AC4F-418D-AE19-62706E023703}">
                      <ahyp:hlinkClr xmlns:ahyp="http://schemas.microsoft.com/office/drawing/2018/hyperlinkcolor" val="tx"/>
                    </a:ext>
                  </a:extLst>
                </a:hlinkClick>
              </a:rPr>
              <a:t>newsletter</a:t>
            </a:r>
            <a:r>
              <a:rPr lang="en-US" sz="800" i="1" dirty="0">
                <a:solidFill>
                  <a:schemeClr val="bg1"/>
                </a:solidFill>
                <a:latin typeface="Lora" pitchFamily="2" charset="0"/>
              </a:rPr>
              <a:t> to stay informed about in-person opportunities and events* for your students, as well as upcoming virtual Live Tech We Can lessons.</a:t>
            </a:r>
            <a:br>
              <a:rPr lang="en-US" sz="800" i="1" dirty="0">
                <a:solidFill>
                  <a:schemeClr val="bg1"/>
                </a:solidFill>
                <a:latin typeface="Lora" pitchFamily="2" charset="0"/>
              </a:rPr>
            </a:br>
            <a:r>
              <a:rPr lang="en-US" sz="800" i="1" dirty="0">
                <a:solidFill>
                  <a:schemeClr val="bg1"/>
                </a:solidFill>
                <a:latin typeface="Lora" pitchFamily="2" charset="0"/>
              </a:rPr>
              <a:t>*Please note: In-person opportunities are currently limited to certain areas and geographical proximity (as well as other factors) will be considered when allocating places.</a:t>
            </a:r>
            <a:endParaRPr lang="en-US" sz="800" b="0" i="1" u="none" strike="noStrike" cap="none" dirty="0">
              <a:solidFill>
                <a:schemeClr val="bg1"/>
              </a:solidFill>
              <a:latin typeface="Lora" pitchFamily="2" charset="0"/>
              <a:ea typeface="Poppins"/>
              <a:cs typeface="Poppins"/>
              <a:sym typeface="Poppins"/>
            </a:endParaRPr>
          </a:p>
        </p:txBody>
      </p:sp>
      <p:pic>
        <p:nvPicPr>
          <p:cNvPr id="4" name="Picture 3">
            <a:extLst>
              <a:ext uri="{FF2B5EF4-FFF2-40B4-BE49-F238E27FC236}">
                <a16:creationId xmlns:a16="http://schemas.microsoft.com/office/drawing/2014/main" id="{F2834DE4-DCFB-9DFF-0A1A-6C7C3AC5013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189783" y="455308"/>
            <a:ext cx="4064335" cy="159480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55"/>
        <p:cNvGrpSpPr/>
        <p:nvPr/>
      </p:nvGrpSpPr>
      <p:grpSpPr>
        <a:xfrm>
          <a:off x="0" y="0"/>
          <a:ext cx="0" cy="0"/>
          <a:chOff x="0" y="0"/>
          <a:chExt cx="0" cy="0"/>
        </a:xfrm>
      </p:grpSpPr>
      <p:sp>
        <p:nvSpPr>
          <p:cNvPr id="156" name="Google Shape;156;p7"/>
          <p:cNvSpPr/>
          <p:nvPr/>
        </p:nvSpPr>
        <p:spPr>
          <a:xfrm>
            <a:off x="457199" y="457201"/>
            <a:ext cx="7937500" cy="1594802"/>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1A3E"/>
              </a:solidFill>
              <a:latin typeface="Calibri"/>
              <a:ea typeface="Calibri"/>
              <a:cs typeface="Calibri"/>
              <a:sym typeface="Calibri"/>
            </a:endParaRPr>
          </a:p>
        </p:txBody>
      </p:sp>
      <p:sp>
        <p:nvSpPr>
          <p:cNvPr id="158" name="Google Shape;158;p7"/>
          <p:cNvSpPr txBox="1"/>
          <p:nvPr/>
        </p:nvSpPr>
        <p:spPr>
          <a:xfrm>
            <a:off x="457200" y="818019"/>
            <a:ext cx="4279900" cy="368690"/>
          </a:xfrm>
          <a:prstGeom prst="rect">
            <a:avLst/>
          </a:prstGeom>
          <a:noFill/>
          <a:ln>
            <a:noFill/>
          </a:ln>
        </p:spPr>
        <p:txBody>
          <a:bodyPr spcFirstLastPara="1" wrap="square" lIns="0" tIns="14600" rIns="0" bIns="0" anchor="t" anchorCtr="0">
            <a:spAutoFit/>
          </a:bodyPr>
          <a:lstStyle/>
          <a:p>
            <a:pPr marL="304800" marR="0" lvl="0" indent="0" algn="l" rtl="0">
              <a:lnSpc>
                <a:spcPct val="100000"/>
              </a:lnSpc>
              <a:spcBef>
                <a:spcPts val="0"/>
              </a:spcBef>
              <a:spcAft>
                <a:spcPts val="0"/>
              </a:spcAft>
              <a:buClr>
                <a:srgbClr val="000000"/>
              </a:buClr>
              <a:buSzPts val="2300"/>
              <a:buFont typeface="Arial"/>
              <a:buNone/>
            </a:pPr>
            <a:r>
              <a:rPr lang="en-GB" sz="2300" b="1" i="0" u="none" strike="noStrike" cap="none" dirty="0">
                <a:solidFill>
                  <a:srgbClr val="FF6023"/>
                </a:solidFill>
                <a:latin typeface="Poppins"/>
                <a:ea typeface="Poppins"/>
                <a:cs typeface="Poppins"/>
                <a:sym typeface="Poppins"/>
              </a:rPr>
              <a:t>National Curriculum links</a:t>
            </a:r>
            <a:endParaRPr sz="2300" b="0" i="0" u="none" strike="noStrike" cap="none" dirty="0">
              <a:solidFill>
                <a:srgbClr val="FF6023"/>
              </a:solidFill>
              <a:latin typeface="Poppins"/>
              <a:ea typeface="Poppins"/>
              <a:cs typeface="Poppins"/>
              <a:sym typeface="Poppins"/>
            </a:endParaRPr>
          </a:p>
        </p:txBody>
      </p:sp>
      <p:sp>
        <p:nvSpPr>
          <p:cNvPr id="159" name="Google Shape;159;p7"/>
          <p:cNvSpPr txBox="1">
            <a:spLocks noGrp="1"/>
          </p:cNvSpPr>
          <p:nvPr>
            <p:ph type="sldNum" idx="12"/>
          </p:nvPr>
        </p:nvSpPr>
        <p:spPr>
          <a:xfrm>
            <a:off x="10223500" y="7169926"/>
            <a:ext cx="93345" cy="116699"/>
          </a:xfrm>
          <a:prstGeom prst="rect">
            <a:avLst/>
          </a:prstGeom>
          <a:noFill/>
          <a:ln>
            <a:noFill/>
          </a:ln>
        </p:spPr>
        <p:txBody>
          <a:bodyPr spcFirstLastPara="1" wrap="square" lIns="0" tIns="8875" rIns="0" bIns="0" anchor="t" anchorCtr="0">
            <a:spAutoFit/>
          </a:bodyPr>
          <a:lstStyle/>
          <a:p>
            <a:pPr marL="25400" lvl="0" indent="0" algn="l" rtl="0">
              <a:lnSpc>
                <a:spcPct val="100000"/>
              </a:lnSpc>
              <a:spcBef>
                <a:spcPts val="0"/>
              </a:spcBef>
              <a:spcAft>
                <a:spcPts val="0"/>
              </a:spcAft>
              <a:buSzPts val="700"/>
              <a:buNone/>
            </a:pPr>
            <a:r>
              <a:rPr lang="en-GB" sz="700" dirty="0"/>
              <a:t>5</a:t>
            </a:r>
            <a:endParaRPr sz="700" dirty="0"/>
          </a:p>
        </p:txBody>
      </p:sp>
      <p:graphicFrame>
        <p:nvGraphicFramePr>
          <p:cNvPr id="160" name="Google Shape;160;p7"/>
          <p:cNvGraphicFramePr/>
          <p:nvPr>
            <p:extLst>
              <p:ext uri="{D42A27DB-BD31-4B8C-83A1-F6EECF244321}">
                <p14:modId xmlns:p14="http://schemas.microsoft.com/office/powerpoint/2010/main" val="3777606806"/>
              </p:ext>
            </p:extLst>
          </p:nvPr>
        </p:nvGraphicFramePr>
        <p:xfrm>
          <a:off x="457200" y="2085951"/>
          <a:ext cx="7937500" cy="4945240"/>
        </p:xfrm>
        <a:graphic>
          <a:graphicData uri="http://schemas.openxmlformats.org/drawingml/2006/table">
            <a:tbl>
              <a:tblPr firstRow="1" bandRow="1">
                <a:noFill/>
                <a:tableStyleId>{83971466-A081-40D4-A840-D1BED80EEF5A}</a:tableStyleId>
              </a:tblPr>
              <a:tblGrid>
                <a:gridCol w="890875">
                  <a:extLst>
                    <a:ext uri="{9D8B030D-6E8A-4147-A177-3AD203B41FA5}">
                      <a16:colId xmlns:a16="http://schemas.microsoft.com/office/drawing/2014/main" val="20000"/>
                    </a:ext>
                  </a:extLst>
                </a:gridCol>
                <a:gridCol w="175250">
                  <a:extLst>
                    <a:ext uri="{9D8B030D-6E8A-4147-A177-3AD203B41FA5}">
                      <a16:colId xmlns:a16="http://schemas.microsoft.com/office/drawing/2014/main" val="20001"/>
                    </a:ext>
                  </a:extLst>
                </a:gridCol>
                <a:gridCol w="525775">
                  <a:extLst>
                    <a:ext uri="{9D8B030D-6E8A-4147-A177-3AD203B41FA5}">
                      <a16:colId xmlns:a16="http://schemas.microsoft.com/office/drawing/2014/main" val="20002"/>
                    </a:ext>
                  </a:extLst>
                </a:gridCol>
                <a:gridCol w="6345600">
                  <a:extLst>
                    <a:ext uri="{9D8B030D-6E8A-4147-A177-3AD203B41FA5}">
                      <a16:colId xmlns:a16="http://schemas.microsoft.com/office/drawing/2014/main" val="20003"/>
                    </a:ext>
                  </a:extLst>
                </a:gridCol>
              </a:tblGrid>
              <a:tr h="190650">
                <a:tc gridSpan="2">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lt1"/>
                          </a:solidFill>
                          <a:latin typeface="Poppins"/>
                          <a:ea typeface="Poppins"/>
                          <a:cs typeface="Poppins"/>
                          <a:sym typeface="Poppins"/>
                        </a:rPr>
                        <a:t>Subject</a:t>
                      </a:r>
                      <a:endParaRPr sz="1400" u="none" strike="noStrike" cap="none" dirty="0"/>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800"/>
                        <a:buFont typeface="Arial"/>
                        <a:buNone/>
                      </a:pPr>
                      <a:endParaRPr sz="800" b="1" u="none" strike="noStrike" cap="none">
                        <a:solidFill>
                          <a:schemeClr val="lt1"/>
                        </a:solidFill>
                        <a:latin typeface="Poppins"/>
                        <a:ea typeface="Poppins"/>
                        <a:cs typeface="Poppins"/>
                        <a:sym typeface="Poppins"/>
                      </a:endParaRPr>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lt1"/>
                          </a:solidFill>
                          <a:latin typeface="Poppins"/>
                          <a:ea typeface="Poppins"/>
                          <a:cs typeface="Poppins"/>
                          <a:sym typeface="Poppins"/>
                        </a:rPr>
                        <a:t>National curriculum objectives/topics</a:t>
                      </a:r>
                      <a:endParaRPr sz="1400" u="none" strike="noStrike" cap="none" dirty="0"/>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extLst>
                  <a:ext uri="{0D108BD9-81ED-4DB2-BD59-A6C34878D82A}">
                    <a16:rowId xmlns:a16="http://schemas.microsoft.com/office/drawing/2014/main" val="10000"/>
                  </a:ext>
                </a:extLst>
              </a:tr>
              <a:tr h="729950">
                <a:tc grid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Computing</a:t>
                      </a:r>
                      <a:endParaRPr sz="1400" u="none" strike="noStrike" cap="none"/>
                    </a:p>
                  </a:txBody>
                  <a:tcPr marL="72000" marR="72000" marT="46800" marB="46800">
                    <a:lnT w="12700" cap="flat" cmpd="sng">
                      <a:solidFill>
                        <a:schemeClr val="lt1"/>
                      </a:solidFill>
                      <a:prstDash val="solid"/>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Pupils are responsible, competent, confident and creative users of information and communication technology.</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Create, reuse, revise and repurpose digital artefacts for a given audience with attention to trustworthiness, design and usability.</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Understand a range of ways to use technology safely, respectfully, responsibly and securely, including protecting their online identity and privacy; recognise inappropriate content, contact and conduct and know how to report concerns.</a:t>
                      </a:r>
                      <a:endParaRPr sz="1400" u="none" strike="noStrike" cap="none"/>
                    </a:p>
                  </a:txBody>
                  <a:tcPr marL="72000" marR="72000" marT="46800" marB="46800">
                    <a:lnT w="12700" cap="flat" cmpd="sng">
                      <a:solidFill>
                        <a:schemeClr val="lt1"/>
                      </a:solidFill>
                      <a:prstDash val="solid"/>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1"/>
                  </a:ext>
                </a:extLst>
              </a:tr>
              <a:tr h="199850">
                <a:tc grid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Spoken English</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Giving short speeches and presentations, expressing their own ideas and keeping to the point.</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2"/>
                  </a:ext>
                </a:extLst>
              </a:tr>
              <a:tr h="514225">
                <a:tc row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Science</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gridSpan="2">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Biology</a:t>
                      </a:r>
                      <a:endParaRPr sz="800" b="1" u="none" strike="noStrike" cap="none">
                        <a:solidFill>
                          <a:schemeClr val="dk1"/>
                        </a:solidFill>
                        <a:latin typeface="Helvetica Neue"/>
                        <a:ea typeface="Helvetica Neue"/>
                        <a:cs typeface="Helvetica Neue"/>
                        <a:sym typeface="Helvetica Neue"/>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Structure and Function of Living Organisms</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The skeletal and muscular systems</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Cells and Organisms</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Health</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3"/>
                  </a:ext>
                </a:extLst>
              </a:tr>
              <a:tr h="190650">
                <a:tc v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Physics</a:t>
                      </a:r>
                      <a:endParaRPr sz="18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Space Physics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4"/>
                  </a:ext>
                </a:extLst>
              </a:tr>
              <a:tr h="190650">
                <a:tc v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Chemistry</a:t>
                      </a:r>
                      <a:endParaRPr sz="18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Earth and Atmosphere</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5"/>
                  </a:ext>
                </a:extLst>
              </a:tr>
              <a:tr h="298525">
                <a:tc grid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Citizenship</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The roles played by public institutions and voluntary groups in society, and the ways in which citizens work together to improve their communities.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6"/>
                  </a:ext>
                </a:extLst>
              </a:tr>
              <a:tr h="190650">
                <a:tc grid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Art and Design</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To use a range of techniques and media.</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7"/>
                  </a:ext>
                </a:extLst>
              </a:tr>
              <a:tr h="514225">
                <a:tc rowSpan="2">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Design and Technology</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gridSpan="2">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Design</a:t>
                      </a:r>
                      <a:endParaRPr sz="800" b="1" u="none" strike="noStrike" cap="none">
                        <a:solidFill>
                          <a:schemeClr val="dk1"/>
                        </a:solidFill>
                        <a:latin typeface="Helvetica Neue"/>
                        <a:ea typeface="Helvetica Neue"/>
                        <a:cs typeface="Helvetica Neue"/>
                        <a:sym typeface="Helvetica Neue"/>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Develop specifications to inform the design of innovative, functional, appealing products that respond to the needs in a variety of situations.</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Develop and communicate design ideas using annotated sketches, 3D and mathematical modelling, oral and digital presentation and computer based tools.</a:t>
                      </a:r>
                      <a:endParaRPr sz="800" b="1" u="none" strike="noStrike" cap="none">
                        <a:solidFill>
                          <a:schemeClr val="dk1"/>
                        </a:solidFill>
                        <a:latin typeface="Helvetica Neue"/>
                        <a:ea typeface="Helvetica Neue"/>
                        <a:cs typeface="Helvetica Neue"/>
                        <a:sym typeface="Helvetica Neue"/>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8"/>
                  </a:ext>
                </a:extLst>
              </a:tr>
              <a:tr h="514225">
                <a:tc v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r>
                        <a:rPr lang="en-GB" sz="800" u="none" strike="noStrike" cap="none">
                          <a:solidFill>
                            <a:schemeClr val="dk1"/>
                          </a:solidFill>
                          <a:latin typeface="Helvetica Neue"/>
                          <a:ea typeface="Helvetica Neue"/>
                          <a:cs typeface="Helvetica Neue"/>
                          <a:sym typeface="Helvetica Neue"/>
                        </a:rPr>
                        <a:t>Evaluate</a:t>
                      </a:r>
                      <a:endParaRPr sz="18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Analyse the work of past and present professionals and others to develop and broaden their understanding.</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Investigate new and emerging technologies.</a:t>
                      </a:r>
                      <a:endParaRPr sz="1400" u="none" strike="noStrike" cap="none"/>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a:solidFill>
                            <a:schemeClr val="dk1"/>
                          </a:solidFill>
                          <a:latin typeface="Helvetica Neue"/>
                          <a:ea typeface="Helvetica Neue"/>
                          <a:cs typeface="Helvetica Neue"/>
                          <a:sym typeface="Helvetica Neue"/>
                        </a:rPr>
                        <a:t>Understand developments in design and technology, its impacts on individuals, society and the environments, and the responsibilities of designers, engineers and technologists.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9"/>
                  </a:ext>
                </a:extLst>
              </a:tr>
              <a:tr h="298525">
                <a:tc grid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Maths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ts val="800"/>
                        <a:buFont typeface="Arial"/>
                        <a:buNone/>
                      </a:pPr>
                      <a:r>
                        <a:rPr lang="en-GB" sz="800" u="none" strike="noStrike" cap="none">
                          <a:solidFill>
                            <a:schemeClr val="dk1"/>
                          </a:solidFill>
                          <a:latin typeface="Helvetica Neue"/>
                          <a:ea typeface="Helvetica Neue"/>
                          <a:cs typeface="Helvetica Neue"/>
                          <a:sym typeface="Helvetica Neue"/>
                        </a:rPr>
                        <a:t>Develop their use of formal mathematical knowledge to interpret and solve problems, including in financial mathematics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10"/>
                  </a:ext>
                </a:extLst>
              </a:tr>
              <a:tr h="298525">
                <a:tc grid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Geography</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ts val="800"/>
                        <a:buFont typeface="Arial"/>
                        <a:buNone/>
                      </a:pPr>
                      <a:r>
                        <a:rPr lang="en-GB" sz="800" u="none" strike="noStrike" cap="none">
                          <a:solidFill>
                            <a:schemeClr val="dk1"/>
                          </a:solidFill>
                          <a:latin typeface="Helvetica Neue"/>
                          <a:ea typeface="Helvetica Neue"/>
                          <a:cs typeface="Helvetica Neue"/>
                          <a:sym typeface="Helvetica Neue"/>
                        </a:rPr>
                        <a:t>Understand how human and physical processes interact to influence, and change landscapes, environments and the climate; and how human activity relies on effective functioning of natural systems functioning of natural systems</a:t>
                      </a:r>
                      <a:endParaRPr sz="1400" u="none" strike="noStrike" cap="none"/>
                    </a:p>
                    <a:p>
                      <a:pPr marL="0" marR="0" lvl="0" indent="0" algn="l" rtl="0">
                        <a:lnSpc>
                          <a:spcPct val="100000"/>
                        </a:lnSpc>
                        <a:spcBef>
                          <a:spcPts val="0"/>
                        </a:spcBef>
                        <a:spcAft>
                          <a:spcPts val="0"/>
                        </a:spcAft>
                        <a:buClr>
                          <a:srgbClr val="000000"/>
                        </a:buClr>
                        <a:buSzPts val="800"/>
                        <a:buFont typeface="Arial"/>
                        <a:buNone/>
                      </a:pPr>
                      <a:endParaRPr sz="800" u="none" strike="noStrike" cap="none">
                        <a:solidFill>
                          <a:schemeClr val="dk1"/>
                        </a:solidFill>
                        <a:latin typeface="Helvetica Neue"/>
                        <a:ea typeface="Helvetica Neue"/>
                        <a:cs typeface="Helvetica Neue"/>
                        <a:sym typeface="Helvetica Neue"/>
                      </a:endParaRPr>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11"/>
                  </a:ext>
                </a:extLst>
              </a:tr>
              <a:tr h="298525">
                <a:tc gridSpan="3">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History</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ts val="800"/>
                        <a:buFont typeface="Arial"/>
                        <a:buNone/>
                      </a:pPr>
                      <a:r>
                        <a:rPr lang="en-GB" sz="800" u="none" strike="noStrike" cap="none" dirty="0">
                          <a:solidFill>
                            <a:schemeClr val="dk1"/>
                          </a:solidFill>
                          <a:latin typeface="Helvetica Neue"/>
                          <a:ea typeface="Helvetica Neue"/>
                          <a:cs typeface="Helvetica Neue"/>
                          <a:sym typeface="Helvetica Neue"/>
                        </a:rPr>
                        <a:t>Inspire pupils’ curiosity to know more about the past</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bl>
          </a:graphicData>
        </a:graphic>
      </p:graphicFrame>
      <p:pic>
        <p:nvPicPr>
          <p:cNvPr id="4" name="Picture 3">
            <a:extLst>
              <a:ext uri="{FF2B5EF4-FFF2-40B4-BE49-F238E27FC236}">
                <a16:creationId xmlns:a16="http://schemas.microsoft.com/office/drawing/2014/main" id="{6ECB8621-4312-C036-B3AE-CB751B1F4D66}"/>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8394699" y="457201"/>
            <a:ext cx="1927224" cy="65739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8"/>
          <p:cNvSpPr/>
          <p:nvPr/>
        </p:nvSpPr>
        <p:spPr>
          <a:xfrm>
            <a:off x="457199" y="457201"/>
            <a:ext cx="6156515" cy="1594802"/>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6" name="Google Shape;166;p8"/>
          <p:cNvSpPr txBox="1"/>
          <p:nvPr/>
        </p:nvSpPr>
        <p:spPr>
          <a:xfrm>
            <a:off x="457200" y="818019"/>
            <a:ext cx="4737100" cy="722633"/>
          </a:xfrm>
          <a:prstGeom prst="rect">
            <a:avLst/>
          </a:prstGeom>
          <a:noFill/>
          <a:ln>
            <a:noFill/>
          </a:ln>
        </p:spPr>
        <p:txBody>
          <a:bodyPr spcFirstLastPara="1" wrap="square" lIns="0" tIns="14600" rIns="0" bIns="0" anchor="t" anchorCtr="0">
            <a:spAutoFit/>
          </a:bodyPr>
          <a:lstStyle/>
          <a:p>
            <a:pPr marL="304800" marR="0" lvl="0" indent="0" algn="l" rtl="0">
              <a:lnSpc>
                <a:spcPct val="100000"/>
              </a:lnSpc>
              <a:spcBef>
                <a:spcPts val="0"/>
              </a:spcBef>
              <a:spcAft>
                <a:spcPts val="0"/>
              </a:spcAft>
              <a:buClr>
                <a:srgbClr val="000000"/>
              </a:buClr>
              <a:buSzPts val="2300"/>
              <a:buFont typeface="Arial"/>
              <a:buNone/>
            </a:pPr>
            <a:r>
              <a:rPr lang="en-GB" sz="2300" b="1" i="0" u="none" strike="noStrike" cap="none" dirty="0">
                <a:solidFill>
                  <a:srgbClr val="FF6023"/>
                </a:solidFill>
                <a:latin typeface="Poppins"/>
                <a:ea typeface="Poppins"/>
                <a:cs typeface="Poppins"/>
                <a:sym typeface="Poppins"/>
              </a:rPr>
              <a:t>Scottish Career Education Standard (3 – 18) links</a:t>
            </a:r>
            <a:endParaRPr sz="2300" b="0" i="0" u="none" strike="noStrike" cap="none" dirty="0">
              <a:solidFill>
                <a:srgbClr val="FF6023"/>
              </a:solidFill>
              <a:latin typeface="Poppins"/>
              <a:ea typeface="Poppins"/>
              <a:cs typeface="Poppins"/>
              <a:sym typeface="Poppins"/>
            </a:endParaRPr>
          </a:p>
        </p:txBody>
      </p:sp>
      <p:sp>
        <p:nvSpPr>
          <p:cNvPr id="167" name="Google Shape;167;p8"/>
          <p:cNvSpPr txBox="1">
            <a:spLocks noGrp="1"/>
          </p:cNvSpPr>
          <p:nvPr>
            <p:ph type="sldNum" idx="12"/>
          </p:nvPr>
        </p:nvSpPr>
        <p:spPr>
          <a:xfrm>
            <a:off x="10223500" y="7169926"/>
            <a:ext cx="93345" cy="116699"/>
          </a:xfrm>
          <a:prstGeom prst="rect">
            <a:avLst/>
          </a:prstGeom>
          <a:noFill/>
          <a:ln>
            <a:noFill/>
          </a:ln>
        </p:spPr>
        <p:txBody>
          <a:bodyPr spcFirstLastPara="1" wrap="square" lIns="0" tIns="8875" rIns="0" bIns="0" anchor="t" anchorCtr="0">
            <a:spAutoFit/>
          </a:bodyPr>
          <a:lstStyle/>
          <a:p>
            <a:pPr marL="25400" lvl="0" indent="0" algn="l" rtl="0">
              <a:lnSpc>
                <a:spcPct val="100000"/>
              </a:lnSpc>
              <a:spcBef>
                <a:spcPts val="0"/>
              </a:spcBef>
              <a:spcAft>
                <a:spcPts val="0"/>
              </a:spcAft>
              <a:buSzPts val="700"/>
              <a:buNone/>
            </a:pPr>
            <a:r>
              <a:rPr lang="en-GB" sz="700" dirty="0"/>
              <a:t>6</a:t>
            </a:r>
            <a:endParaRPr sz="700" dirty="0"/>
          </a:p>
        </p:txBody>
      </p:sp>
      <p:pic>
        <p:nvPicPr>
          <p:cNvPr id="168" name="Google Shape;168;p8"/>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5066045" y="457201"/>
            <a:ext cx="5210903" cy="1594800"/>
          </a:xfrm>
          <a:prstGeom prst="rect">
            <a:avLst/>
          </a:prstGeom>
          <a:noFill/>
          <a:ln>
            <a:noFill/>
          </a:ln>
        </p:spPr>
      </p:pic>
      <p:graphicFrame>
        <p:nvGraphicFramePr>
          <p:cNvPr id="169" name="Google Shape;169;p8"/>
          <p:cNvGraphicFramePr/>
          <p:nvPr>
            <p:extLst>
              <p:ext uri="{D42A27DB-BD31-4B8C-83A1-F6EECF244321}">
                <p14:modId xmlns:p14="http://schemas.microsoft.com/office/powerpoint/2010/main" val="599600719"/>
              </p:ext>
            </p:extLst>
          </p:nvPr>
        </p:nvGraphicFramePr>
        <p:xfrm>
          <a:off x="457200" y="2404685"/>
          <a:ext cx="9819748" cy="3487680"/>
        </p:xfrm>
        <a:graphic>
          <a:graphicData uri="http://schemas.openxmlformats.org/drawingml/2006/table">
            <a:tbl>
              <a:tblPr firstRow="1" bandRow="1">
                <a:noFill/>
                <a:tableStyleId>{83971466-A081-40D4-A840-D1BED80EEF5A}</a:tableStyleId>
              </a:tblPr>
              <a:tblGrid>
                <a:gridCol w="1494592">
                  <a:extLst>
                    <a:ext uri="{9D8B030D-6E8A-4147-A177-3AD203B41FA5}">
                      <a16:colId xmlns:a16="http://schemas.microsoft.com/office/drawing/2014/main" val="20000"/>
                    </a:ext>
                  </a:extLst>
                </a:gridCol>
                <a:gridCol w="8325156">
                  <a:extLst>
                    <a:ext uri="{9D8B030D-6E8A-4147-A177-3AD203B41FA5}">
                      <a16:colId xmlns:a16="http://schemas.microsoft.com/office/drawing/2014/main" val="20001"/>
                    </a:ext>
                  </a:extLst>
                </a:gridCol>
              </a:tblGrid>
              <a:tr h="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bg1"/>
                          </a:solidFill>
                          <a:latin typeface="Poppins"/>
                          <a:ea typeface="Poppins"/>
                          <a:cs typeface="Poppins"/>
                          <a:sym typeface="Poppins"/>
                        </a:rPr>
                        <a:t>Entitlements and expectations</a:t>
                      </a:r>
                      <a:endParaRPr sz="1400" u="none" strike="noStrike" cap="none">
                        <a:solidFill>
                          <a:schemeClr val="bg1"/>
                        </a:solidFill>
                      </a:endParaRPr>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dirty="0">
                          <a:solidFill>
                            <a:schemeClr val="bg1"/>
                          </a:solidFill>
                          <a:latin typeface="Poppins"/>
                          <a:ea typeface="Poppins"/>
                          <a:cs typeface="Poppins"/>
                          <a:sym typeface="Poppins"/>
                        </a:rPr>
                        <a:t>Objectives/statements covered in Tech We Can </a:t>
                      </a:r>
                      <a:endParaRPr sz="1400" u="none" strike="noStrike" cap="none" dirty="0">
                        <a:solidFill>
                          <a:schemeClr val="bg1"/>
                        </a:solidFill>
                      </a:endParaRPr>
                    </a:p>
                  </a:txBody>
                  <a:tcPr marL="72000" marR="72000" marT="46800" marB="46800">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F6023"/>
                    </a:solidFill>
                  </a:tcPr>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Equalities</a:t>
                      </a:r>
                      <a:endParaRPr sz="1400" u="none" strike="noStrike" cap="none"/>
                    </a:p>
                  </a:txBody>
                  <a:tcPr marL="72000" marR="72000" marT="46800" marB="46800">
                    <a:lnT w="12700" cap="flat" cmpd="sng">
                      <a:solidFill>
                        <a:schemeClr val="lt1"/>
                      </a:solidFill>
                      <a:prstDash val="solid"/>
                      <a:round/>
                      <a:headEnd type="none" w="sm" len="sm"/>
                      <a:tailEnd type="none" w="sm" len="sm"/>
                    </a:lnT>
                    <a:lnB w="9525" cap="flat" cmpd="sng">
                      <a:solidFill>
                        <a:schemeClr val="dk1"/>
                      </a:solidFill>
                      <a:prstDash val="dot"/>
                      <a:round/>
                      <a:headEnd type="none" w="sm" len="sm"/>
                      <a:tailEnd type="none" w="sm" len="sm"/>
                    </a:lnB>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promoting mutual respect and equality of opportunity across genders, social background, disabilities, ethnicities, sexual orientations and religions. </a:t>
                      </a:r>
                      <a:endParaRPr sz="1400" u="none" strike="noStrike" cap="none" dirty="0"/>
                    </a:p>
                  </a:txBody>
                  <a:tcPr marL="72000" marR="72000" marT="46800" marB="46800">
                    <a:lnT w="12700" cap="flat" cmpd="sng">
                      <a:solidFill>
                        <a:schemeClr val="lt1"/>
                      </a:solidFill>
                      <a:prstDash val="solid"/>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1"/>
                  </a:ext>
                </a:extLst>
              </a:tr>
              <a:tr h="13085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Entitlements</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experience a curriculum through which they learn about the world of work and job possibilities and which makes clear the strengths and skills needed to take advantage of these opportunities.</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a learning environment that recognises and promotes diversity and supports them to understand that it is everyone’s responsibility to challenge discrimination;</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2"/>
                  </a:ext>
                </a:extLst>
              </a:tr>
              <a:tr h="13085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Expectations </a:t>
                      </a:r>
                      <a:endParaRPr sz="1400" u="none" strike="noStrike" cap="none"/>
                    </a:p>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(Parents/Carers) </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work in partnership with schools/other settings to support career education and share skills and knowledge as employees or employers where appropriate;</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have access to career information through dedicated websites. </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3"/>
                  </a:ext>
                </a:extLst>
              </a:tr>
              <a:tr h="130850">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Expectations </a:t>
                      </a:r>
                      <a:endParaRPr sz="1400" u="none" strike="noStrike" cap="none"/>
                    </a:p>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(Teachers / Practitioners) </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work with a range of partners including parents/carers, employers and other practitioners to design and deliver an appropriate and personalised curriculum. </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engage children and young people in meaningful discussion about their skills development and assist them in profiling to support their career journeys;</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through professional learning and having access to up-to-date resources, develop and maintain an awareness of the opportunities in the labour market and the attributes and skills needed to take advantage of these;</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relate relevant learning experiences and skills development to the labour market and employment opportunities including entrepreneurship and self-employment;</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develop children and young people’s understanding of the responsibilities and duties placed on employees and employers;</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make use of relevant digital and online resources, </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encourage diverse thinking in children and young people to consider a broader view of subject choices, career options and job opportunities;</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facilitate young people’s learning and their ability to engage with a rapidly developing landscape of work/career and learning opportunities;</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dot"/>
                      <a:round/>
                      <a:headEnd type="none" w="sm" len="sm"/>
                      <a:tailEnd type="none" w="sm" len="sm"/>
                    </a:lnB>
                  </a:tcPr>
                </a:tc>
                <a:extLst>
                  <a:ext uri="{0D108BD9-81ED-4DB2-BD59-A6C34878D82A}">
                    <a16:rowId xmlns:a16="http://schemas.microsoft.com/office/drawing/2014/main" val="10004"/>
                  </a:ext>
                </a:extLst>
              </a:tr>
              <a:tr h="200325">
                <a:tc>
                  <a:txBody>
                    <a:bodyPr/>
                    <a:lstStyle/>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Expectations </a:t>
                      </a:r>
                      <a:endParaRPr sz="1400" u="none" strike="noStrike" cap="none"/>
                    </a:p>
                    <a:p>
                      <a:pPr marL="0" marR="0" lvl="0" indent="0" algn="l" rtl="0">
                        <a:lnSpc>
                          <a:spcPct val="100000"/>
                        </a:lnSpc>
                        <a:spcBef>
                          <a:spcPts val="0"/>
                        </a:spcBef>
                        <a:spcAft>
                          <a:spcPts val="0"/>
                        </a:spcAft>
                        <a:buClr>
                          <a:srgbClr val="000000"/>
                        </a:buClr>
                        <a:buSzPts val="800"/>
                        <a:buFont typeface="Arial"/>
                        <a:buNone/>
                      </a:pPr>
                      <a:r>
                        <a:rPr lang="en-GB" sz="800" b="1" u="none" strike="noStrike" cap="none">
                          <a:solidFill>
                            <a:schemeClr val="dk1"/>
                          </a:solidFill>
                          <a:latin typeface="Helvetica Neue"/>
                          <a:ea typeface="Helvetica Neue"/>
                          <a:cs typeface="Helvetica Neue"/>
                          <a:sym typeface="Helvetica Neue"/>
                        </a:rPr>
                        <a:t>(Employers) </a:t>
                      </a:r>
                      <a:endParaRPr sz="1400" u="none" strike="noStrike" cap="none"/>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solid"/>
                      <a:round/>
                      <a:headEnd type="none" w="sm" len="sm"/>
                      <a:tailEnd type="none" w="sm" len="sm"/>
                    </a:lnB>
                  </a:tcPr>
                </a:tc>
                <a:tc>
                  <a:txBody>
                    <a:bodyPr/>
                    <a:lstStyle/>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work in partnerships with schools and local authorities </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co-design and co-deliver learning experiences in schools as appropriate to inform children and young people about industry sectors and job types;</a:t>
                      </a:r>
                      <a:endParaRPr sz="1400" u="none" strike="noStrike" cap="none" dirty="0"/>
                    </a:p>
                    <a:p>
                      <a:pPr marL="141288" marR="0" lvl="0" indent="-141288" algn="l" rtl="0">
                        <a:lnSpc>
                          <a:spcPct val="100000"/>
                        </a:lnSpc>
                        <a:spcBef>
                          <a:spcPts val="0"/>
                        </a:spcBef>
                        <a:spcAft>
                          <a:spcPts val="0"/>
                        </a:spcAft>
                        <a:buClr>
                          <a:schemeClr val="dk1"/>
                        </a:buClr>
                        <a:buSzPts val="800"/>
                        <a:buFont typeface="Arial"/>
                        <a:buChar char="•"/>
                      </a:pPr>
                      <a:r>
                        <a:rPr lang="en-GB" sz="800" u="none" strike="noStrike" cap="none" dirty="0">
                          <a:solidFill>
                            <a:schemeClr val="dk1"/>
                          </a:solidFill>
                          <a:latin typeface="Helvetica Neue"/>
                          <a:ea typeface="Helvetica Neue"/>
                          <a:cs typeface="Helvetica Neue"/>
                          <a:sym typeface="Helvetica Neue"/>
                        </a:rPr>
                        <a:t>collaborate with teachers and practitioners to:</a:t>
                      </a:r>
                      <a:endParaRPr sz="1400" u="none" strike="noStrike" cap="none" dirty="0"/>
                    </a:p>
                    <a:p>
                      <a:pPr marL="319088" marR="0" lvl="1" indent="-173038" algn="l" rtl="0">
                        <a:lnSpc>
                          <a:spcPct val="100000"/>
                        </a:lnSpc>
                        <a:spcBef>
                          <a:spcPts val="0"/>
                        </a:spcBef>
                        <a:spcAft>
                          <a:spcPts val="0"/>
                        </a:spcAft>
                        <a:buClr>
                          <a:schemeClr val="dk1"/>
                        </a:buClr>
                        <a:buSzPts val="800"/>
                        <a:buFont typeface="Helvetica Neue"/>
                        <a:buChar char="–"/>
                      </a:pPr>
                      <a:r>
                        <a:rPr lang="en-GB" sz="800" u="none" strike="noStrike" cap="none" dirty="0">
                          <a:solidFill>
                            <a:schemeClr val="dk1"/>
                          </a:solidFill>
                          <a:latin typeface="Helvetica Neue"/>
                          <a:ea typeface="Helvetica Neue"/>
                          <a:cs typeface="Helvetica Neue"/>
                          <a:sym typeface="Helvetica Neue"/>
                        </a:rPr>
                        <a:t>create and support opportunities for career-long professional learning related to their sector and industry;</a:t>
                      </a:r>
                      <a:endParaRPr sz="1400" u="none" strike="noStrike" cap="none" dirty="0"/>
                    </a:p>
                    <a:p>
                      <a:pPr marL="319088" marR="0" lvl="1" indent="-173038" algn="l" rtl="0">
                        <a:lnSpc>
                          <a:spcPct val="100000"/>
                        </a:lnSpc>
                        <a:spcBef>
                          <a:spcPts val="0"/>
                        </a:spcBef>
                        <a:spcAft>
                          <a:spcPts val="0"/>
                        </a:spcAft>
                        <a:buClr>
                          <a:schemeClr val="dk1"/>
                        </a:buClr>
                        <a:buSzPts val="800"/>
                        <a:buFont typeface="Helvetica Neue"/>
                        <a:buChar char="–"/>
                      </a:pPr>
                      <a:r>
                        <a:rPr lang="en-GB" sz="800" u="none" strike="noStrike" cap="none" dirty="0">
                          <a:solidFill>
                            <a:schemeClr val="dk1"/>
                          </a:solidFill>
                          <a:latin typeface="Helvetica Neue"/>
                          <a:ea typeface="Helvetica Neue"/>
                          <a:cs typeface="Helvetica Neue"/>
                          <a:sym typeface="Helvetica Neue"/>
                        </a:rPr>
                        <a:t>help inform children and young people about the relevance, growth and attractiveness of industry sectors, employment possibilities and progressive career options;</a:t>
                      </a:r>
                      <a:endParaRPr sz="1400" u="none" strike="noStrike" cap="none" dirty="0"/>
                    </a:p>
                    <a:p>
                      <a:pPr marL="319088" marR="0" lvl="1" indent="-173038" algn="l" rtl="0">
                        <a:lnSpc>
                          <a:spcPct val="100000"/>
                        </a:lnSpc>
                        <a:spcBef>
                          <a:spcPts val="0"/>
                        </a:spcBef>
                        <a:spcAft>
                          <a:spcPts val="0"/>
                        </a:spcAft>
                        <a:buClr>
                          <a:schemeClr val="dk1"/>
                        </a:buClr>
                        <a:buSzPts val="800"/>
                        <a:buFont typeface="Helvetica Neue"/>
                        <a:buChar char="–"/>
                      </a:pPr>
                      <a:r>
                        <a:rPr lang="en-GB" sz="800" u="none" strike="noStrike" cap="none" dirty="0">
                          <a:solidFill>
                            <a:schemeClr val="dk1"/>
                          </a:solidFill>
                          <a:latin typeface="Helvetica Neue"/>
                          <a:ea typeface="Helvetica Neue"/>
                          <a:cs typeface="Helvetica Neue"/>
                          <a:sym typeface="Helvetica Neue"/>
                        </a:rPr>
                        <a:t>develop learning experiences and opportunities for children and young people that actively challenge stereotypes and advance equality of opportunity including those most at risk of disengaging;</a:t>
                      </a:r>
                      <a:endParaRPr sz="1400" u="none" strike="noStrike" cap="none" dirty="0"/>
                    </a:p>
                  </a:txBody>
                  <a:tcPr marL="72000" marR="72000" marT="46800" marB="46800">
                    <a:lnT w="9525" cap="flat" cmpd="sng">
                      <a:solidFill>
                        <a:schemeClr val="dk1"/>
                      </a:solidFill>
                      <a:prstDash val="dot"/>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8"/>
          <p:cNvSpPr/>
          <p:nvPr/>
        </p:nvSpPr>
        <p:spPr>
          <a:xfrm>
            <a:off x="457199" y="457201"/>
            <a:ext cx="6156515" cy="1594802"/>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6" name="Google Shape;166;p8"/>
          <p:cNvSpPr txBox="1"/>
          <p:nvPr/>
        </p:nvSpPr>
        <p:spPr>
          <a:xfrm>
            <a:off x="457200" y="818019"/>
            <a:ext cx="4737100" cy="1030405"/>
          </a:xfrm>
          <a:prstGeom prst="rect">
            <a:avLst/>
          </a:prstGeom>
          <a:noFill/>
          <a:ln>
            <a:noFill/>
          </a:ln>
        </p:spPr>
        <p:txBody>
          <a:bodyPr spcFirstLastPara="1" wrap="square" lIns="0" tIns="14600" rIns="0" bIns="0" anchor="t" anchorCtr="0">
            <a:spAutoFit/>
          </a:bodyPr>
          <a:lstStyle/>
          <a:p>
            <a:pPr marL="304800" marR="0" lvl="0" indent="0" algn="l" rtl="0">
              <a:lnSpc>
                <a:spcPct val="100000"/>
              </a:lnSpc>
              <a:spcBef>
                <a:spcPts val="0"/>
              </a:spcBef>
              <a:spcAft>
                <a:spcPts val="0"/>
              </a:spcAft>
              <a:buClr>
                <a:srgbClr val="000000"/>
              </a:buClr>
              <a:buSzPts val="2300"/>
              <a:buFont typeface="Arial"/>
              <a:buNone/>
            </a:pPr>
            <a:r>
              <a:rPr lang="en-GB" sz="2300" b="1" i="0" u="none" strike="noStrike" cap="none" dirty="0">
                <a:solidFill>
                  <a:srgbClr val="FF6023"/>
                </a:solidFill>
                <a:latin typeface="Poppins"/>
                <a:ea typeface="Poppins"/>
                <a:cs typeface="Poppins"/>
                <a:sym typeface="Poppins"/>
              </a:rPr>
              <a:t>Scottish Career Education Standard (3 – 18) links</a:t>
            </a:r>
          </a:p>
          <a:p>
            <a:pPr marL="304800" marR="0" lvl="0" indent="0" algn="l" rtl="0">
              <a:lnSpc>
                <a:spcPct val="100000"/>
              </a:lnSpc>
              <a:spcBef>
                <a:spcPts val="0"/>
              </a:spcBef>
              <a:spcAft>
                <a:spcPts val="0"/>
              </a:spcAft>
              <a:buClr>
                <a:srgbClr val="000000"/>
              </a:buClr>
              <a:buSzPts val="2300"/>
              <a:buFont typeface="Arial"/>
              <a:buNone/>
            </a:pPr>
            <a:r>
              <a:rPr lang="en-GB" sz="2000" dirty="0">
                <a:solidFill>
                  <a:srgbClr val="FFC8D2"/>
                </a:solidFill>
                <a:latin typeface="Poppins Light" panose="00000400000000000000" pitchFamily="2" charset="0"/>
                <a:ea typeface="Poppins"/>
                <a:cs typeface="Poppins Light" panose="00000400000000000000" pitchFamily="2" charset="0"/>
                <a:sym typeface="Poppins"/>
              </a:rPr>
              <a:t>‘I can’ statements </a:t>
            </a:r>
            <a:endParaRPr sz="2000" i="0" u="none" strike="noStrike" cap="none" dirty="0">
              <a:solidFill>
                <a:srgbClr val="FFC8D2"/>
              </a:solidFill>
              <a:latin typeface="Poppins Light" panose="00000400000000000000" pitchFamily="2" charset="0"/>
              <a:ea typeface="Poppins"/>
              <a:cs typeface="Poppins Light" panose="00000400000000000000" pitchFamily="2" charset="0"/>
              <a:sym typeface="Poppins"/>
            </a:endParaRPr>
          </a:p>
        </p:txBody>
      </p:sp>
      <p:sp>
        <p:nvSpPr>
          <p:cNvPr id="167" name="Google Shape;167;p8"/>
          <p:cNvSpPr txBox="1">
            <a:spLocks noGrp="1"/>
          </p:cNvSpPr>
          <p:nvPr>
            <p:ph type="sldNum" idx="12"/>
          </p:nvPr>
        </p:nvSpPr>
        <p:spPr>
          <a:xfrm>
            <a:off x="10223500" y="7169926"/>
            <a:ext cx="93345" cy="116699"/>
          </a:xfrm>
          <a:prstGeom prst="rect">
            <a:avLst/>
          </a:prstGeom>
          <a:noFill/>
          <a:ln>
            <a:noFill/>
          </a:ln>
        </p:spPr>
        <p:txBody>
          <a:bodyPr spcFirstLastPara="1" wrap="square" lIns="0" tIns="8875" rIns="0" bIns="0" anchor="t" anchorCtr="0">
            <a:spAutoFit/>
          </a:bodyPr>
          <a:lstStyle/>
          <a:p>
            <a:pPr marL="25400" lvl="0" indent="0" algn="l" rtl="0">
              <a:lnSpc>
                <a:spcPct val="100000"/>
              </a:lnSpc>
              <a:spcBef>
                <a:spcPts val="0"/>
              </a:spcBef>
              <a:spcAft>
                <a:spcPts val="0"/>
              </a:spcAft>
              <a:buSzPts val="700"/>
              <a:buNone/>
            </a:pPr>
            <a:r>
              <a:rPr lang="en-GB" sz="700" dirty="0"/>
              <a:t>7</a:t>
            </a:r>
            <a:endParaRPr sz="700" dirty="0"/>
          </a:p>
        </p:txBody>
      </p:sp>
      <p:grpSp>
        <p:nvGrpSpPr>
          <p:cNvPr id="170" name="Google Shape;170;p8"/>
          <p:cNvGrpSpPr/>
          <p:nvPr/>
        </p:nvGrpSpPr>
        <p:grpSpPr>
          <a:xfrm>
            <a:off x="457199" y="2375965"/>
            <a:ext cx="4640221" cy="4126816"/>
            <a:chOff x="7729267" y="2404685"/>
            <a:chExt cx="2567669" cy="4126816"/>
          </a:xfrm>
          <a:solidFill>
            <a:srgbClr val="001A3E"/>
          </a:solidFill>
        </p:grpSpPr>
        <p:sp>
          <p:nvSpPr>
            <p:cNvPr id="171" name="Google Shape;171;p8"/>
            <p:cNvSpPr/>
            <p:nvPr/>
          </p:nvSpPr>
          <p:spPr>
            <a:xfrm>
              <a:off x="7729267" y="2404685"/>
              <a:ext cx="2552832" cy="4126816"/>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gr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p:txBody>
        </p:sp>
        <p:grpSp>
          <p:nvGrpSpPr>
            <p:cNvPr id="172" name="Google Shape;172;p8"/>
            <p:cNvGrpSpPr/>
            <p:nvPr/>
          </p:nvGrpSpPr>
          <p:grpSpPr>
            <a:xfrm>
              <a:off x="7852295" y="2512683"/>
              <a:ext cx="2444641" cy="3218972"/>
              <a:chOff x="7852295" y="2512683"/>
              <a:chExt cx="2444641" cy="3218972"/>
            </a:xfrm>
            <a:grpFill/>
          </p:grpSpPr>
          <p:sp>
            <p:nvSpPr>
              <p:cNvPr id="173" name="Google Shape;173;p8"/>
              <p:cNvSpPr txBox="1"/>
              <p:nvPr/>
            </p:nvSpPr>
            <p:spPr>
              <a:xfrm>
                <a:off x="7852295" y="3912073"/>
                <a:ext cx="2306776" cy="1819582"/>
              </a:xfrm>
              <a:prstGeom prst="rect">
                <a:avLst/>
              </a:prstGeom>
              <a:grpFill/>
              <a:ln w="9525" cap="flat" cmpd="sng">
                <a:solidFill>
                  <a:schemeClr val="lt1"/>
                </a:solidFill>
                <a:prstDash val="solid"/>
                <a:round/>
                <a:headEnd type="none" w="sm" len="sm"/>
                <a:tailEnd type="none" w="sm" len="sm"/>
              </a:ln>
            </p:spPr>
            <p:txBody>
              <a:bodyPr spcFirstLastPara="1" wrap="square" lIns="72000" tIns="72000" rIns="36000" bIns="720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GB" sz="1000" b="1" i="0" u="none" strike="noStrike" cap="none" dirty="0">
                    <a:solidFill>
                      <a:schemeClr val="lt1"/>
                    </a:solidFill>
                    <a:latin typeface="Helvetica Neue"/>
                    <a:ea typeface="Helvetica Neue"/>
                    <a:cs typeface="Helvetica Neue"/>
                    <a:sym typeface="Helvetica Neue"/>
                  </a:rPr>
                  <a:t>By end of </a:t>
                </a:r>
                <a:r>
                  <a:rPr lang="en-GB" sz="1000" b="1" dirty="0">
                    <a:solidFill>
                      <a:schemeClr val="lt1"/>
                    </a:solidFill>
                    <a:latin typeface="Helvetica Neue"/>
                    <a:ea typeface="Helvetica Neue"/>
                    <a:cs typeface="Helvetica Neue"/>
                    <a:sym typeface="Helvetica Neue"/>
                  </a:rPr>
                  <a:t>First</a:t>
                </a:r>
                <a:r>
                  <a:rPr lang="en-GB" sz="1000" b="1" i="0" u="none" strike="noStrike" cap="none" dirty="0">
                    <a:solidFill>
                      <a:schemeClr val="lt1"/>
                    </a:solidFill>
                    <a:latin typeface="Helvetica Neue"/>
                    <a:ea typeface="Helvetica Neue"/>
                    <a:cs typeface="Helvetica Neue"/>
                    <a:sym typeface="Helvetica Neue"/>
                  </a:rPr>
                  <a:t> Level: </a:t>
                </a:r>
                <a:br>
                  <a:rPr lang="en-GB" sz="1000" i="0" u="none" strike="noStrike" cap="none" dirty="0">
                    <a:solidFill>
                      <a:schemeClr val="lt1"/>
                    </a:solidFill>
                    <a:latin typeface="Helvetica Neue"/>
                    <a:ea typeface="Helvetica Neue"/>
                    <a:cs typeface="Helvetica Neue"/>
                    <a:sym typeface="Helvetica Neue"/>
                  </a:rPr>
                </a:br>
                <a:r>
                  <a:rPr lang="en-GB" sz="1000" i="0" u="none" strike="noStrike" cap="none" dirty="0">
                    <a:solidFill>
                      <a:schemeClr val="lt1"/>
                    </a:solidFill>
                    <a:latin typeface="Helvetica Neue"/>
                    <a:ea typeface="Helvetica Neue"/>
                    <a:cs typeface="Helvetica Neue"/>
                    <a:sym typeface="Helvetica Neue"/>
                  </a:rPr>
                  <a:t>to the end of P4, but earlier or later for some.</a:t>
                </a:r>
                <a:endParaRPr sz="1000" i="0" u="none" strike="noStrike" cap="none" dirty="0">
                  <a:solidFill>
                    <a:srgbClr val="000000"/>
                  </a:solidFill>
                  <a:latin typeface="Arial"/>
                  <a:ea typeface="Arial"/>
                  <a:cs typeface="Arial"/>
                  <a:sym typeface="Arial"/>
                </a:endParaRPr>
              </a:p>
              <a:p>
                <a:pPr marL="171450" lvl="0" indent="-171450">
                  <a:spcBef>
                    <a:spcPts val="400"/>
                  </a:spcBef>
                  <a:buClr>
                    <a:schemeClr val="lt1"/>
                  </a:buClr>
                  <a:buSzPts val="800"/>
                  <a:buFont typeface="Arial" panose="020B0604020202020204" pitchFamily="34" charset="0"/>
                  <a:buChar char="•"/>
                </a:pPr>
                <a:r>
                  <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 can describe different jobs in my community and some of the skills needed for these. </a:t>
                </a:r>
              </a:p>
              <a:p>
                <a:pPr marL="171450" lvl="0" indent="-171450">
                  <a:spcBef>
                    <a:spcPts val="400"/>
                  </a:spcBef>
                  <a:buClr>
                    <a:schemeClr val="lt1"/>
                  </a:buClr>
                  <a:buSzPts val="800"/>
                  <a:buFont typeface="Arial" panose="020B0604020202020204" pitchFamily="34" charset="0"/>
                  <a:buChar char="•"/>
                </a:pPr>
                <a:r>
                  <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 can learn about the world of work from visits, projects and my experiences. </a:t>
                </a:r>
              </a:p>
              <a:p>
                <a:pPr marL="171450" lvl="0" indent="-171450">
                  <a:spcBef>
                    <a:spcPts val="400"/>
                  </a:spcBef>
                  <a:buClr>
                    <a:schemeClr val="lt1"/>
                  </a:buClr>
                  <a:buSzPts val="800"/>
                  <a:buFont typeface="Arial" panose="020B0604020202020204" pitchFamily="34" charset="0"/>
                  <a:buChar char="•"/>
                </a:pPr>
                <a:r>
                  <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 can talk about the types of jobs that interest me. </a:t>
                </a:r>
              </a:p>
              <a:p>
                <a:pPr marL="171450" lvl="0" indent="-171450">
                  <a:spcBef>
                    <a:spcPts val="400"/>
                  </a:spcBef>
                  <a:buClr>
                    <a:schemeClr val="lt1"/>
                  </a:buClr>
                  <a:buSzPts val="800"/>
                  <a:buFont typeface="Arial" panose="020B0604020202020204" pitchFamily="34" charset="0"/>
                  <a:buChar char="•"/>
                </a:pPr>
                <a:r>
                  <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 believe I can succeed in any area of work. </a:t>
                </a:r>
              </a:p>
              <a:p>
                <a:pPr marL="171450" lvl="0" indent="-171450">
                  <a:spcBef>
                    <a:spcPts val="400"/>
                  </a:spcBef>
                  <a:buClr>
                    <a:schemeClr val="lt1"/>
                  </a:buClr>
                  <a:buSzPts val="800"/>
                  <a:buFont typeface="Arial" panose="020B0604020202020204" pitchFamily="34" charset="0"/>
                  <a:buChar char="•"/>
                </a:pPr>
                <a:r>
                  <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 can talk about my strengths, interests and skills and show evidence of my progress. </a:t>
                </a:r>
              </a:p>
              <a:p>
                <a:pPr marL="171450" lvl="0" indent="-171450">
                  <a:spcBef>
                    <a:spcPts val="400"/>
                  </a:spcBef>
                  <a:buClr>
                    <a:schemeClr val="lt1"/>
                  </a:buClr>
                  <a:buSzPts val="800"/>
                  <a:buFont typeface="Arial" panose="020B0604020202020204" pitchFamily="34" charset="0"/>
                  <a:buChar char="•"/>
                </a:pPr>
                <a:r>
                  <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 can set goals and work towards achieving them. </a:t>
                </a:r>
                <a:endParaRPr sz="800" b="0" i="0" u="none" strike="noStrike" cap="none"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sym typeface="Helvetica Neue"/>
                </a:endParaRPr>
              </a:p>
            </p:txBody>
          </p:sp>
          <p:sp>
            <p:nvSpPr>
              <p:cNvPr id="174" name="Google Shape;174;p8"/>
              <p:cNvSpPr txBox="1"/>
              <p:nvPr/>
            </p:nvSpPr>
            <p:spPr>
              <a:xfrm>
                <a:off x="7870192" y="2512683"/>
                <a:ext cx="2426744" cy="320601"/>
              </a:xfrm>
              <a:prstGeom prst="rect">
                <a:avLst/>
              </a:prstGeom>
              <a:grp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chemeClr val="lt1"/>
                    </a:solidFill>
                    <a:latin typeface="Poppins"/>
                    <a:ea typeface="Poppins"/>
                    <a:cs typeface="Poppins"/>
                    <a:sym typeface="Poppins"/>
                  </a:rPr>
                  <a:t>‘I can’ </a:t>
                </a:r>
                <a:r>
                  <a:rPr lang="en-GB" sz="1000" b="1" dirty="0">
                    <a:solidFill>
                      <a:schemeClr val="lt1"/>
                    </a:solidFill>
                    <a:latin typeface="Poppins"/>
                    <a:ea typeface="Poppins"/>
                    <a:cs typeface="Poppins"/>
                    <a:sym typeface="Poppins"/>
                  </a:rPr>
                  <a:t>s</a:t>
                </a:r>
                <a:r>
                  <a:rPr lang="en-GB" sz="1000" b="1" i="0" u="none" strike="noStrike" cap="none" dirty="0">
                    <a:solidFill>
                      <a:schemeClr val="lt1"/>
                    </a:solidFill>
                    <a:latin typeface="Poppins"/>
                    <a:ea typeface="Poppins"/>
                    <a:cs typeface="Poppins"/>
                    <a:sym typeface="Poppins"/>
                  </a:rPr>
                  <a:t>tatements covered in Tech We Can  Resources </a:t>
                </a:r>
              </a:p>
              <a:p>
                <a:pPr marL="1270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chemeClr val="lt1"/>
                    </a:solidFill>
                    <a:latin typeface="Poppins"/>
                    <a:ea typeface="Poppins"/>
                    <a:cs typeface="Poppins"/>
                    <a:sym typeface="Poppins"/>
                  </a:rPr>
                  <a:t>(Animations and Champion Assemblies)</a:t>
                </a:r>
                <a:endParaRPr sz="1000" b="0" i="0" u="none" strike="noStrike" cap="none" dirty="0">
                  <a:solidFill>
                    <a:schemeClr val="lt1"/>
                  </a:solidFill>
                  <a:latin typeface="Poppins"/>
                  <a:ea typeface="Poppins"/>
                  <a:cs typeface="Poppins"/>
                  <a:sym typeface="Poppins"/>
                </a:endParaRPr>
              </a:p>
            </p:txBody>
          </p:sp>
          <p:sp>
            <p:nvSpPr>
              <p:cNvPr id="175" name="Google Shape;175;p8"/>
              <p:cNvSpPr txBox="1"/>
              <p:nvPr/>
            </p:nvSpPr>
            <p:spPr>
              <a:xfrm>
                <a:off x="7852295" y="3053173"/>
                <a:ext cx="2306776" cy="650304"/>
              </a:xfrm>
              <a:prstGeom prst="rect">
                <a:avLst/>
              </a:prstGeom>
              <a:grpFill/>
              <a:ln w="9525" cap="flat" cmpd="sng">
                <a:solidFill>
                  <a:schemeClr val="lt1"/>
                </a:solidFill>
                <a:prstDash val="solid"/>
                <a:round/>
                <a:headEnd type="none" w="sm" len="sm"/>
                <a:tailEnd type="none" w="sm" len="sm"/>
              </a:ln>
            </p:spPr>
            <p:txBody>
              <a:bodyPr spcFirstLastPara="1" wrap="square" lIns="72000" tIns="72000" rIns="36000" bIns="720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GB" sz="1000" b="1" i="0" u="none" strike="noStrike" cap="none" dirty="0">
                    <a:solidFill>
                      <a:schemeClr val="lt1"/>
                    </a:solidFill>
                    <a:latin typeface="Helvetica Neue"/>
                    <a:ea typeface="Helvetica Neue"/>
                    <a:cs typeface="Helvetica Neue"/>
                    <a:sym typeface="Helvetica Neue"/>
                  </a:rPr>
                  <a:t>By end of Early Level: </a:t>
                </a:r>
                <a:br>
                  <a:rPr lang="en-GB" sz="1000" b="1" i="0" u="none" strike="noStrike" cap="none" dirty="0">
                    <a:solidFill>
                      <a:schemeClr val="lt1"/>
                    </a:solidFill>
                    <a:latin typeface="Helvetica Neue"/>
                    <a:ea typeface="Helvetica Neue"/>
                    <a:cs typeface="Helvetica Neue"/>
                    <a:sym typeface="Helvetica Neue"/>
                  </a:rPr>
                </a:br>
                <a:r>
                  <a:rPr lang="en-GB" sz="1000" b="1" i="0" u="none" strike="noStrike" cap="none" dirty="0">
                    <a:solidFill>
                      <a:schemeClr val="lt1"/>
                    </a:solidFill>
                    <a:latin typeface="Helvetica Neue"/>
                    <a:ea typeface="Helvetica Neue"/>
                    <a:cs typeface="Helvetica Neue"/>
                    <a:sym typeface="Helvetica Neue"/>
                  </a:rPr>
                  <a:t>t</a:t>
                </a:r>
                <a:r>
                  <a:rPr lang="en-GB" sz="1000" dirty="0">
                    <a:solidFill>
                      <a:schemeClr val="lt1"/>
                    </a:solidFill>
                    <a:latin typeface="Helvetica Neue"/>
                    <a:ea typeface="Helvetica Neue"/>
                    <a:cs typeface="Helvetica Neue"/>
                    <a:sym typeface="Helvetica Neue"/>
                  </a:rPr>
                  <a:t>he p</a:t>
                </a:r>
                <a:r>
                  <a:rPr lang="en-GB" sz="1000" b="0" i="0" u="none" strike="noStrike" cap="none" dirty="0">
                    <a:solidFill>
                      <a:schemeClr val="lt1"/>
                    </a:solidFill>
                    <a:latin typeface="Helvetica Neue"/>
                    <a:ea typeface="Helvetica Neue"/>
                    <a:cs typeface="Helvetica Neue"/>
                    <a:sym typeface="Helvetica Neue"/>
                  </a:rPr>
                  <a:t>re-school years and P1, or later for some.</a:t>
                </a:r>
                <a:endParaRPr sz="1000" b="0" i="0" u="none" strike="noStrike" cap="none" dirty="0">
                  <a:solidFill>
                    <a:srgbClr val="000000"/>
                  </a:solidFill>
                  <a:sym typeface="Arial"/>
                </a:endParaRPr>
              </a:p>
              <a:p>
                <a:pPr lvl="0">
                  <a:spcBef>
                    <a:spcPts val="400"/>
                  </a:spcBef>
                  <a:buClr>
                    <a:schemeClr val="lt1"/>
                  </a:buClr>
                  <a:buSzPts val="800"/>
                </a:pPr>
                <a:r>
                  <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I believe I can do any job. </a:t>
                </a:r>
              </a:p>
              <a:p>
                <a:pPr lvl="0">
                  <a:spcBef>
                    <a:spcPts val="400"/>
                  </a:spcBef>
                  <a:buClr>
                    <a:schemeClr val="lt1"/>
                  </a:buClr>
                  <a:buSzPts val="800"/>
                </a:pPr>
                <a:endParaRPr lang="en-US" sz="8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p:txBody>
          </p:sp>
        </p:grpSp>
      </p:grpSp>
      <p:grpSp>
        <p:nvGrpSpPr>
          <p:cNvPr id="14" name="Google Shape;170;p8">
            <a:extLst>
              <a:ext uri="{FF2B5EF4-FFF2-40B4-BE49-F238E27FC236}">
                <a16:creationId xmlns:a16="http://schemas.microsoft.com/office/drawing/2014/main" id="{CC07975C-B54C-01DD-A5E2-D21FE111ACE7}"/>
              </a:ext>
            </a:extLst>
          </p:cNvPr>
          <p:cNvGrpSpPr/>
          <p:nvPr/>
        </p:nvGrpSpPr>
        <p:grpSpPr>
          <a:xfrm>
            <a:off x="5067146" y="2375965"/>
            <a:ext cx="5209803" cy="4126816"/>
            <a:chOff x="7729268" y="2404685"/>
            <a:chExt cx="2552832" cy="4126816"/>
          </a:xfrm>
          <a:solidFill>
            <a:srgbClr val="FFC8D2"/>
          </a:solidFill>
        </p:grpSpPr>
        <p:sp>
          <p:nvSpPr>
            <p:cNvPr id="15" name="Google Shape;171;p8">
              <a:extLst>
                <a:ext uri="{FF2B5EF4-FFF2-40B4-BE49-F238E27FC236}">
                  <a16:creationId xmlns:a16="http://schemas.microsoft.com/office/drawing/2014/main" id="{F2402A24-D314-5510-9433-0F780C6DC004}"/>
                </a:ext>
              </a:extLst>
            </p:cNvPr>
            <p:cNvSpPr/>
            <p:nvPr/>
          </p:nvSpPr>
          <p:spPr>
            <a:xfrm>
              <a:off x="7729268" y="2404685"/>
              <a:ext cx="2552832" cy="4126816"/>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gr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Calibri"/>
                <a:ea typeface="Calibri"/>
                <a:cs typeface="Calibri"/>
                <a:sym typeface="Calibri"/>
              </a:endParaRPr>
            </a:p>
          </p:txBody>
        </p:sp>
        <p:grpSp>
          <p:nvGrpSpPr>
            <p:cNvPr id="16" name="Google Shape;172;p8">
              <a:extLst>
                <a:ext uri="{FF2B5EF4-FFF2-40B4-BE49-F238E27FC236}">
                  <a16:creationId xmlns:a16="http://schemas.microsoft.com/office/drawing/2014/main" id="{54C1BC66-1609-A6A6-ABEE-D89E36241685}"/>
                </a:ext>
              </a:extLst>
            </p:cNvPr>
            <p:cNvGrpSpPr/>
            <p:nvPr/>
          </p:nvGrpSpPr>
          <p:grpSpPr>
            <a:xfrm>
              <a:off x="7846412" y="2512683"/>
              <a:ext cx="2392041" cy="3734764"/>
              <a:chOff x="7846412" y="2512683"/>
              <a:chExt cx="2392041" cy="3734764"/>
            </a:xfrm>
            <a:grpFill/>
          </p:grpSpPr>
          <p:sp>
            <p:nvSpPr>
              <p:cNvPr id="18" name="Google Shape;174;p8">
                <a:extLst>
                  <a:ext uri="{FF2B5EF4-FFF2-40B4-BE49-F238E27FC236}">
                    <a16:creationId xmlns:a16="http://schemas.microsoft.com/office/drawing/2014/main" id="{2F6B5A52-54D8-9A2B-7F91-223A25EB8827}"/>
                  </a:ext>
                </a:extLst>
              </p:cNvPr>
              <p:cNvSpPr txBox="1"/>
              <p:nvPr/>
            </p:nvSpPr>
            <p:spPr>
              <a:xfrm>
                <a:off x="7870192" y="2512683"/>
                <a:ext cx="2368261" cy="628377"/>
              </a:xfrm>
              <a:prstGeom prst="rect">
                <a:avLst/>
              </a:prstGeom>
              <a:grp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1000"/>
                  <a:buFont typeface="Arial"/>
                  <a:buNone/>
                </a:pPr>
                <a:r>
                  <a:rPr lang="en-GB" sz="1000" b="1" i="0" u="none" strike="noStrike" cap="none" dirty="0">
                    <a:solidFill>
                      <a:srgbClr val="001A3E"/>
                    </a:solidFill>
                    <a:latin typeface="Poppins"/>
                    <a:ea typeface="Poppins"/>
                    <a:cs typeface="Poppins"/>
                    <a:sym typeface="Poppins"/>
                  </a:rPr>
                  <a:t>‘I </a:t>
                </a:r>
                <a:r>
                  <a:rPr lang="en-GB" sz="1000" b="1" dirty="0">
                    <a:solidFill>
                      <a:srgbClr val="001A3E"/>
                    </a:solidFill>
                    <a:latin typeface="Poppins"/>
                    <a:ea typeface="Poppins"/>
                    <a:cs typeface="Poppins"/>
                    <a:sym typeface="Poppins"/>
                  </a:rPr>
                  <a:t>c</a:t>
                </a:r>
                <a:r>
                  <a:rPr lang="en-GB" sz="1000" b="1" i="0" u="none" strike="noStrike" cap="none" dirty="0">
                    <a:solidFill>
                      <a:srgbClr val="001A3E"/>
                    </a:solidFill>
                    <a:latin typeface="Poppins"/>
                    <a:ea typeface="Poppins"/>
                    <a:cs typeface="Poppins"/>
                    <a:sym typeface="Poppins"/>
                  </a:rPr>
                  <a:t>an’ </a:t>
                </a:r>
                <a:r>
                  <a:rPr lang="en-GB" sz="1000" b="1" dirty="0">
                    <a:solidFill>
                      <a:srgbClr val="001A3E"/>
                    </a:solidFill>
                    <a:latin typeface="Poppins"/>
                    <a:ea typeface="Poppins"/>
                    <a:cs typeface="Poppins"/>
                    <a:sym typeface="Poppins"/>
                  </a:rPr>
                  <a:t>s</a:t>
                </a:r>
                <a:r>
                  <a:rPr lang="en-GB" sz="1000" b="1" i="0" u="none" strike="noStrike" cap="none" dirty="0">
                    <a:solidFill>
                      <a:srgbClr val="001A3E"/>
                    </a:solidFill>
                    <a:latin typeface="Poppins"/>
                    <a:ea typeface="Poppins"/>
                    <a:cs typeface="Poppins"/>
                    <a:sym typeface="Poppins"/>
                  </a:rPr>
                  <a:t>tatements covered in Tech We Can Resources</a:t>
                </a:r>
              </a:p>
              <a:p>
                <a:pPr marL="12700" marR="0" lvl="0" indent="0" algn="l" rtl="0">
                  <a:lnSpc>
                    <a:spcPct val="100000"/>
                  </a:lnSpc>
                  <a:spcBef>
                    <a:spcPts val="0"/>
                  </a:spcBef>
                  <a:spcAft>
                    <a:spcPts val="0"/>
                  </a:spcAft>
                  <a:buClr>
                    <a:srgbClr val="000000"/>
                  </a:buClr>
                  <a:buSzPts val="1000"/>
                  <a:buFont typeface="Arial"/>
                  <a:buNone/>
                </a:pPr>
                <a:r>
                  <a:rPr lang="en-GB" sz="1000" b="1" dirty="0">
                    <a:solidFill>
                      <a:srgbClr val="001A3E"/>
                    </a:solidFill>
                    <a:latin typeface="Poppins"/>
                    <a:ea typeface="Poppins"/>
                    <a:cs typeface="Poppins"/>
                    <a:sym typeface="Poppins"/>
                  </a:rPr>
                  <a:t>(Lesson Packs, Live and On-Demand Lessons and Champion Lessons)</a:t>
                </a:r>
                <a:endParaRPr lang="en-GB" sz="1000" b="1" i="0" u="none" strike="noStrike" cap="none" dirty="0">
                  <a:solidFill>
                    <a:srgbClr val="001A3E"/>
                  </a:solidFill>
                  <a:latin typeface="Poppins"/>
                  <a:ea typeface="Poppins"/>
                  <a:cs typeface="Poppins"/>
                  <a:sym typeface="Poppins"/>
                </a:endParaRPr>
              </a:p>
              <a:p>
                <a:pPr marL="12700" marR="0" lvl="0" indent="0" algn="l" rtl="0">
                  <a:lnSpc>
                    <a:spcPct val="100000"/>
                  </a:lnSpc>
                  <a:spcBef>
                    <a:spcPts val="0"/>
                  </a:spcBef>
                  <a:spcAft>
                    <a:spcPts val="0"/>
                  </a:spcAft>
                  <a:buClr>
                    <a:srgbClr val="000000"/>
                  </a:buClr>
                  <a:buSzPts val="1000"/>
                  <a:buFont typeface="Arial"/>
                  <a:buNone/>
                </a:pPr>
                <a:endParaRPr lang="en-GB" sz="1000" b="1" i="0" u="none" strike="noStrike" cap="none" dirty="0">
                  <a:solidFill>
                    <a:srgbClr val="FF6023"/>
                  </a:solidFill>
                  <a:latin typeface="Poppins"/>
                  <a:ea typeface="Poppins"/>
                  <a:cs typeface="Poppins"/>
                  <a:sym typeface="Poppins"/>
                </a:endParaRPr>
              </a:p>
              <a:p>
                <a:pPr marL="1270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FF6023"/>
                  </a:solidFill>
                  <a:latin typeface="Poppins"/>
                  <a:ea typeface="Poppins"/>
                  <a:cs typeface="Poppins"/>
                  <a:sym typeface="Poppins"/>
                </a:endParaRPr>
              </a:p>
            </p:txBody>
          </p:sp>
          <p:sp>
            <p:nvSpPr>
              <p:cNvPr id="19" name="Google Shape;175;p8">
                <a:extLst>
                  <a:ext uri="{FF2B5EF4-FFF2-40B4-BE49-F238E27FC236}">
                    <a16:creationId xmlns:a16="http://schemas.microsoft.com/office/drawing/2014/main" id="{B459E08F-B38C-7EAC-BD87-25E7B267480E}"/>
                  </a:ext>
                </a:extLst>
              </p:cNvPr>
              <p:cNvSpPr txBox="1"/>
              <p:nvPr/>
            </p:nvSpPr>
            <p:spPr>
              <a:xfrm>
                <a:off x="7852026" y="5071060"/>
                <a:ext cx="2306776" cy="1176387"/>
              </a:xfrm>
              <a:prstGeom prst="rect">
                <a:avLst/>
              </a:prstGeom>
              <a:grpFill/>
              <a:ln w="9525" cap="flat" cmpd="sng">
                <a:solidFill>
                  <a:schemeClr val="lt1"/>
                </a:solidFill>
                <a:prstDash val="solid"/>
                <a:round/>
                <a:headEnd type="none" w="sm" len="sm"/>
                <a:tailEnd type="none" w="sm" len="sm"/>
              </a:ln>
            </p:spPr>
            <p:txBody>
              <a:bodyPr spcFirstLastPara="1" wrap="square" lIns="72000" tIns="72000" rIns="36000" bIns="720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GB" sz="1000" b="1" i="0" u="none" strike="noStrike" cap="none" dirty="0">
                    <a:solidFill>
                      <a:srgbClr val="001A3E"/>
                    </a:solidFill>
                    <a:latin typeface="Helvetica Neue"/>
                    <a:ea typeface="Helvetica Neue"/>
                    <a:cs typeface="Helvetica Neue"/>
                    <a:sym typeface="Helvetica Neue"/>
                  </a:rPr>
                  <a:t>By end of Broad General Education (BGE): </a:t>
                </a:r>
                <a:br>
                  <a:rPr lang="en-GB" sz="800" b="1" i="0" u="none" strike="noStrike" cap="none" dirty="0">
                    <a:solidFill>
                      <a:srgbClr val="001A3E"/>
                    </a:solidFill>
                    <a:latin typeface="Helvetica Neue"/>
                    <a:ea typeface="Helvetica Neue"/>
                    <a:cs typeface="Helvetica Neue"/>
                    <a:sym typeface="Helvetica Neue"/>
                  </a:rPr>
                </a:br>
                <a:r>
                  <a:rPr lang="en-GB" sz="1000" b="0" i="0" u="none" strike="noStrike" cap="none" dirty="0">
                    <a:solidFill>
                      <a:srgbClr val="001A3E"/>
                    </a:solidFill>
                    <a:latin typeface="Helvetica Neue"/>
                    <a:ea typeface="Helvetica Neue"/>
                    <a:cs typeface="Helvetica Neue"/>
                    <a:sym typeface="Helvetica Neue"/>
                  </a:rPr>
                  <a:t>S1 to S3, but earlier for some.</a:t>
                </a:r>
                <a:endParaRPr sz="10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demonstrate and apply the skills I have learnt across the curriculum in relation to the world of work.</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identify my interests, strengths and skills and use them to make informed choices.</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choose a blend of subjects, courses and experiences to enable my career pathways.</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demonstrate diverse thinking when exploring learning opportunities and pathways.</a:t>
                </a:r>
                <a:endParaRPr sz="800" b="0" i="0" u="none" strike="noStrike" cap="none" dirty="0">
                  <a:solidFill>
                    <a:srgbClr val="001A3E"/>
                  </a:solidFill>
                  <a:latin typeface="Helvetica Neue"/>
                  <a:ea typeface="Helvetica Neue"/>
                  <a:cs typeface="Helvetica Neue"/>
                  <a:sym typeface="Helvetica Neue"/>
                </a:endParaRPr>
              </a:p>
            </p:txBody>
          </p:sp>
          <p:sp>
            <p:nvSpPr>
              <p:cNvPr id="17" name="Google Shape;173;p8">
                <a:extLst>
                  <a:ext uri="{FF2B5EF4-FFF2-40B4-BE49-F238E27FC236}">
                    <a16:creationId xmlns:a16="http://schemas.microsoft.com/office/drawing/2014/main" id="{0ECA4AE9-F0B8-2013-6CB9-E02429E91124}"/>
                  </a:ext>
                </a:extLst>
              </p:cNvPr>
              <p:cNvSpPr txBox="1"/>
              <p:nvPr/>
            </p:nvSpPr>
            <p:spPr>
              <a:xfrm>
                <a:off x="7846412" y="3053173"/>
                <a:ext cx="2306776" cy="1825578"/>
              </a:xfrm>
              <a:prstGeom prst="rect">
                <a:avLst/>
              </a:prstGeom>
              <a:grpFill/>
              <a:ln w="9525" cap="flat" cmpd="sng">
                <a:solidFill>
                  <a:schemeClr val="lt1"/>
                </a:solidFill>
                <a:prstDash val="solid"/>
                <a:round/>
                <a:headEnd type="none" w="sm" len="sm"/>
                <a:tailEnd type="none" w="sm" len="sm"/>
              </a:ln>
            </p:spPr>
            <p:txBody>
              <a:bodyPr spcFirstLastPara="1" wrap="square" lIns="72000" tIns="72000" rIns="36000" bIns="720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GB" sz="1000" b="1" i="0" u="none" strike="noStrike" cap="none" dirty="0">
                    <a:solidFill>
                      <a:srgbClr val="001A3E"/>
                    </a:solidFill>
                    <a:latin typeface="Helvetica Neue"/>
                    <a:ea typeface="Helvetica Neue"/>
                    <a:cs typeface="Helvetica Neue"/>
                    <a:sym typeface="Helvetica Neue"/>
                  </a:rPr>
                  <a:t>By end of Second Level: </a:t>
                </a:r>
                <a:br>
                  <a:rPr lang="en-GB" sz="1000" b="1" i="0" u="none" strike="noStrike" cap="none" dirty="0">
                    <a:solidFill>
                      <a:srgbClr val="001A3E"/>
                    </a:solidFill>
                    <a:latin typeface="Helvetica Neue"/>
                    <a:ea typeface="Helvetica Neue"/>
                    <a:cs typeface="Helvetica Neue"/>
                    <a:sym typeface="Helvetica Neue"/>
                  </a:rPr>
                </a:br>
                <a:r>
                  <a:rPr lang="en-GB" sz="1000" b="0" i="0" u="none" strike="noStrike" cap="none" dirty="0">
                    <a:solidFill>
                      <a:srgbClr val="001A3E"/>
                    </a:solidFill>
                    <a:latin typeface="Helvetica Neue"/>
                    <a:ea typeface="Helvetica Neue"/>
                    <a:cs typeface="Helvetica Neue"/>
                    <a:sym typeface="Helvetica Neue"/>
                  </a:rPr>
                  <a:t>to the end of P7, but earlier or later for some.</a:t>
                </a:r>
                <a:endParaRPr sz="10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4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discuss the relevance of skills to the wider world and make connections between skills and the world of work.</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explain to others my ambitions/what I would like to do and look for ways to achieve them/that.</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recognise the skills I have and need for work.</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apply my skills to get more information about jobs/careers.</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use online tools available to me.</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believe I can maximise my potential in any type of work.</a:t>
                </a:r>
                <a:endParaRPr sz="1400" b="0" i="0" u="none" strike="noStrike" cap="none" dirty="0">
                  <a:solidFill>
                    <a:srgbClr val="001A3E"/>
                  </a:solidFill>
                  <a:latin typeface="Arial"/>
                  <a:ea typeface="Arial"/>
                  <a:cs typeface="Arial"/>
                  <a:sym typeface="Arial"/>
                </a:endParaRPr>
              </a:p>
              <a:p>
                <a:pPr marL="93663" marR="0" lvl="0" indent="-93663" algn="l" rtl="0">
                  <a:lnSpc>
                    <a:spcPct val="100000"/>
                  </a:lnSpc>
                  <a:spcBef>
                    <a:spcPts val="100"/>
                  </a:spcBef>
                  <a:spcAft>
                    <a:spcPts val="0"/>
                  </a:spcAft>
                  <a:buClr>
                    <a:schemeClr val="lt1"/>
                  </a:buClr>
                  <a:buSzPts val="800"/>
                  <a:buFont typeface="Arial"/>
                  <a:buChar char="•"/>
                </a:pPr>
                <a:r>
                  <a:rPr lang="en-GB" sz="800" b="0" i="0" u="none" strike="noStrike" cap="none" dirty="0">
                    <a:solidFill>
                      <a:srgbClr val="001A3E"/>
                    </a:solidFill>
                    <a:latin typeface="Helvetica Neue"/>
                    <a:ea typeface="Helvetica Neue"/>
                    <a:cs typeface="Helvetica Neue"/>
                    <a:sym typeface="Helvetica Neue"/>
                  </a:rPr>
                  <a:t>I can identify different types of enterprise opportunities and engage in them.</a:t>
                </a:r>
                <a:endParaRPr sz="800" b="0" i="0" u="none" strike="noStrike" cap="none" dirty="0">
                  <a:solidFill>
                    <a:srgbClr val="001A3E"/>
                  </a:solidFill>
                  <a:latin typeface="Helvetica Neue"/>
                  <a:ea typeface="Helvetica Neue"/>
                  <a:cs typeface="Helvetica Neue"/>
                  <a:sym typeface="Helvetica Neue"/>
                </a:endParaRPr>
              </a:p>
            </p:txBody>
          </p:sp>
        </p:grpSp>
      </p:grpSp>
      <p:pic>
        <p:nvPicPr>
          <p:cNvPr id="1026" name="Picture 2">
            <a:extLst>
              <a:ext uri="{FF2B5EF4-FFF2-40B4-BE49-F238E27FC236}">
                <a16:creationId xmlns:a16="http://schemas.microsoft.com/office/drawing/2014/main" id="{B190ABB8-AEE1-D781-0416-3AB6AB371A69}"/>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055139" y="457202"/>
            <a:ext cx="5209802" cy="1594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60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79"/>
        <p:cNvGrpSpPr/>
        <p:nvPr/>
      </p:nvGrpSpPr>
      <p:grpSpPr>
        <a:xfrm>
          <a:off x="0" y="0"/>
          <a:ext cx="0" cy="0"/>
          <a:chOff x="0" y="0"/>
          <a:chExt cx="0" cy="0"/>
        </a:xfrm>
      </p:grpSpPr>
      <p:grpSp>
        <p:nvGrpSpPr>
          <p:cNvPr id="180" name="Google Shape;180;p9"/>
          <p:cNvGrpSpPr/>
          <p:nvPr/>
        </p:nvGrpSpPr>
        <p:grpSpPr>
          <a:xfrm>
            <a:off x="457201" y="2052003"/>
            <a:ext cx="9819747" cy="5053646"/>
            <a:chOff x="457201" y="2052003"/>
            <a:chExt cx="10368000" cy="5053646"/>
          </a:xfrm>
        </p:grpSpPr>
        <p:sp>
          <p:nvSpPr>
            <p:cNvPr id="181" name="Google Shape;181;p9"/>
            <p:cNvSpPr/>
            <p:nvPr/>
          </p:nvSpPr>
          <p:spPr>
            <a:xfrm>
              <a:off x="457201" y="2052003"/>
              <a:ext cx="3456000" cy="5053646"/>
            </a:xfrm>
            <a:custGeom>
              <a:avLst/>
              <a:gdLst/>
              <a:ahLst/>
              <a:cxnLst/>
              <a:rect l="l" t="t" r="r" b="b"/>
              <a:pathLst>
                <a:path w="4888865" h="2619375" extrusionOk="0">
                  <a:moveTo>
                    <a:pt x="0" y="2618994"/>
                  </a:moveTo>
                  <a:lnTo>
                    <a:pt x="4888801" y="2618994"/>
                  </a:lnTo>
                  <a:lnTo>
                    <a:pt x="4888801" y="0"/>
                  </a:lnTo>
                  <a:lnTo>
                    <a:pt x="0" y="0"/>
                  </a:lnTo>
                  <a:lnTo>
                    <a:pt x="0" y="2618994"/>
                  </a:lnTo>
                  <a:close/>
                </a:path>
              </a:pathLst>
            </a:custGeom>
            <a:solidFill>
              <a:srgbClr val="FF6023"/>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2" name="Google Shape;182;p9"/>
            <p:cNvSpPr/>
            <p:nvPr/>
          </p:nvSpPr>
          <p:spPr>
            <a:xfrm>
              <a:off x="3913201" y="2052003"/>
              <a:ext cx="3456000" cy="5053646"/>
            </a:xfrm>
            <a:custGeom>
              <a:avLst/>
              <a:gdLst/>
              <a:ahLst/>
              <a:cxnLst/>
              <a:rect l="l" t="t" r="r" b="b"/>
              <a:pathLst>
                <a:path w="4888865" h="2619375" extrusionOk="0">
                  <a:moveTo>
                    <a:pt x="0" y="2618994"/>
                  </a:moveTo>
                  <a:lnTo>
                    <a:pt x="4888801" y="2618994"/>
                  </a:lnTo>
                  <a:lnTo>
                    <a:pt x="4888801" y="0"/>
                  </a:lnTo>
                  <a:lnTo>
                    <a:pt x="0" y="0"/>
                  </a:lnTo>
                  <a:lnTo>
                    <a:pt x="0" y="2618994"/>
                  </a:lnTo>
                  <a:close/>
                </a:path>
              </a:pathLst>
            </a:custGeom>
            <a:solidFill>
              <a:srgbClr val="FFC8D2"/>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3" name="Google Shape;183;p9"/>
            <p:cNvSpPr/>
            <p:nvPr/>
          </p:nvSpPr>
          <p:spPr>
            <a:xfrm>
              <a:off x="7369201" y="2052003"/>
              <a:ext cx="3456000" cy="5053646"/>
            </a:xfrm>
            <a:custGeom>
              <a:avLst/>
              <a:gdLst/>
              <a:ahLst/>
              <a:cxnLst/>
              <a:rect l="l" t="t" r="r" b="b"/>
              <a:pathLst>
                <a:path w="4888865" h="2619375" extrusionOk="0">
                  <a:moveTo>
                    <a:pt x="0" y="2618994"/>
                  </a:moveTo>
                  <a:lnTo>
                    <a:pt x="4888801" y="2618994"/>
                  </a:lnTo>
                  <a:lnTo>
                    <a:pt x="4888801" y="0"/>
                  </a:lnTo>
                  <a:lnTo>
                    <a:pt x="0" y="0"/>
                  </a:lnTo>
                  <a:lnTo>
                    <a:pt x="0" y="2618994"/>
                  </a:lnTo>
                  <a:close/>
                </a:path>
              </a:pathLst>
            </a:cu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84" name="Google Shape;184;p9"/>
          <p:cNvSpPr/>
          <p:nvPr/>
        </p:nvSpPr>
        <p:spPr>
          <a:xfrm>
            <a:off x="457199" y="457201"/>
            <a:ext cx="6546500" cy="1594802"/>
          </a:xfrm>
          <a:custGeom>
            <a:avLst/>
            <a:gdLst/>
            <a:ahLst/>
            <a:cxnLst/>
            <a:rect l="l" t="t" r="r" b="b"/>
            <a:pathLst>
              <a:path w="4582795" h="6645909" extrusionOk="0">
                <a:moveTo>
                  <a:pt x="0" y="6645605"/>
                </a:moveTo>
                <a:lnTo>
                  <a:pt x="4582795" y="6645605"/>
                </a:lnTo>
                <a:lnTo>
                  <a:pt x="4582795" y="0"/>
                </a:lnTo>
                <a:lnTo>
                  <a:pt x="0" y="0"/>
                </a:lnTo>
                <a:lnTo>
                  <a:pt x="0" y="6645605"/>
                </a:lnTo>
                <a:close/>
              </a:path>
            </a:pathLst>
          </a:custGeom>
          <a:solidFill>
            <a:srgbClr val="001A3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5" name="Google Shape;185;p9"/>
          <p:cNvSpPr txBox="1"/>
          <p:nvPr/>
        </p:nvSpPr>
        <p:spPr>
          <a:xfrm>
            <a:off x="731682" y="2681555"/>
            <a:ext cx="2777592" cy="3257302"/>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1000" b="1" i="0" u="sng" strike="noStrike" cap="none" dirty="0">
                <a:solidFill>
                  <a:schemeClr val="bg1"/>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https://www.sciencemuseum.org.uk/games-and-apps</a:t>
            </a:r>
            <a:endParaRPr sz="1000" b="0" i="0" u="none" strike="noStrike" cap="none" dirty="0">
              <a:solidFill>
                <a:schemeClr val="bg1"/>
              </a:solidFill>
              <a:latin typeface="Helvetica Neue"/>
              <a:ea typeface="Helvetica Neue"/>
              <a:cs typeface="Helvetica Neue"/>
              <a:sym typeface="Helvetica Neue"/>
            </a:endParaRPr>
          </a:p>
          <a:p>
            <a:pPr marL="12700" marR="60325" lvl="0" indent="0" algn="l" rtl="0">
              <a:lnSpc>
                <a:spcPct val="100000"/>
              </a:lnSpc>
              <a:spcBef>
                <a:spcPts val="40"/>
              </a:spcBef>
              <a:spcAft>
                <a:spcPts val="0"/>
              </a:spcAft>
              <a:buClr>
                <a:srgbClr val="000000"/>
              </a:buClr>
              <a:buSzPts val="800"/>
              <a:buFont typeface="Arial"/>
              <a:buNone/>
            </a:pPr>
            <a:r>
              <a:rPr lang="en-GB" sz="1000" b="0" i="0" u="none" strike="noStrike" cap="none" dirty="0">
                <a:solidFill>
                  <a:schemeClr val="bg1"/>
                </a:solidFill>
                <a:latin typeface="Helvetica Neue"/>
                <a:ea typeface="Helvetica Neue"/>
                <a:cs typeface="Helvetica Neue"/>
                <a:sym typeface="Helvetica Neue"/>
              </a:rPr>
              <a:t>Following the Total Darkness game</a:t>
            </a:r>
            <a:r>
              <a:rPr lang="en-GB" sz="1000" dirty="0">
                <a:solidFill>
                  <a:schemeClr val="bg1"/>
                </a:solidFill>
                <a:latin typeface="Helvetica Neue"/>
                <a:ea typeface="Helvetica Neue"/>
                <a:cs typeface="Helvetica Neue"/>
                <a:sym typeface="Helvetica Neue"/>
              </a:rPr>
              <a:t>, p</a:t>
            </a:r>
            <a:r>
              <a:rPr lang="en-GB" sz="1000" b="0" i="0" u="none" strike="noStrike" cap="none" dirty="0">
                <a:solidFill>
                  <a:schemeClr val="bg1"/>
                </a:solidFill>
                <a:latin typeface="Helvetica Neue"/>
                <a:ea typeface="Helvetica Neue"/>
                <a:cs typeface="Helvetica Neue"/>
                <a:sym typeface="Helvetica Neue"/>
              </a:rPr>
              <a:t>lease encourage the students to continue to investigate the range of games and apps on The Science Museum website.</a:t>
            </a:r>
            <a:endParaRPr sz="1000" b="0" i="0" u="none" strike="noStrike" cap="none" dirty="0">
              <a:solidFill>
                <a:schemeClr val="bg1"/>
              </a:solidFill>
              <a:latin typeface="Arial"/>
              <a:ea typeface="Arial"/>
              <a:cs typeface="Arial"/>
              <a:sym typeface="Arial"/>
            </a:endParaRPr>
          </a:p>
          <a:p>
            <a:pPr marL="0" marR="0" lvl="0" indent="0" algn="l" rtl="0">
              <a:lnSpc>
                <a:spcPct val="100000"/>
              </a:lnSpc>
              <a:spcBef>
                <a:spcPts val="50"/>
              </a:spcBef>
              <a:spcAft>
                <a:spcPts val="0"/>
              </a:spcAft>
              <a:buClr>
                <a:srgbClr val="000000"/>
              </a:buClr>
              <a:buSzPts val="800"/>
              <a:buFont typeface="Arial"/>
              <a:buNone/>
            </a:pPr>
            <a:endParaRPr sz="1000" b="0" i="0" u="none" strike="noStrike" cap="none" dirty="0">
              <a:solidFill>
                <a:schemeClr val="bg1"/>
              </a:solidFill>
              <a:latin typeface="Helvetica Neue"/>
              <a:ea typeface="Helvetica Neue"/>
              <a:cs typeface="Helvetica Neue"/>
              <a:sym typeface="Helvetica Neue"/>
            </a:endParaRPr>
          </a:p>
          <a:p>
            <a:pPr marL="12700" marR="0" lvl="0" indent="0" algn="l" rtl="0">
              <a:lnSpc>
                <a:spcPct val="100000"/>
              </a:lnSpc>
              <a:spcBef>
                <a:spcPts val="0"/>
              </a:spcBef>
              <a:spcAft>
                <a:spcPts val="0"/>
              </a:spcAft>
              <a:buClr>
                <a:srgbClr val="000000"/>
              </a:buClr>
              <a:buSzPts val="800"/>
              <a:buFont typeface="Arial"/>
              <a:buNone/>
            </a:pPr>
            <a:r>
              <a:rPr lang="en-GB" sz="1000" b="1" i="0" u="sng" strike="noStrike" cap="none" dirty="0">
                <a:solidFill>
                  <a:schemeClr val="bg1"/>
                </a:solidFill>
                <a:latin typeface="Helvetica Neue"/>
                <a:ea typeface="Helvetica Neue"/>
                <a:cs typeface="Helvetica Neue"/>
                <a:sym typeface="Helvetica Neue"/>
                <a:hlinkClick r:id="rId4">
                  <a:extLst>
                    <a:ext uri="{A12FA001-AC4F-418D-AE19-62706E023703}">
                      <ahyp:hlinkClr xmlns:ahyp="http://schemas.microsoft.com/office/drawing/2018/hyperlinkcolor" val="tx"/>
                    </a:ext>
                  </a:extLst>
                </a:hlinkClick>
              </a:rPr>
              <a:t>https://</a:t>
            </a:r>
            <a:r>
              <a:rPr lang="en-GB" sz="1000" b="1" i="0" u="sng" strike="noStrike" cap="none" dirty="0" err="1">
                <a:solidFill>
                  <a:schemeClr val="bg1"/>
                </a:solidFill>
                <a:latin typeface="Helvetica Neue"/>
                <a:ea typeface="Helvetica Neue"/>
                <a:cs typeface="Helvetica Neue"/>
                <a:sym typeface="Helvetica Neue"/>
                <a:hlinkClick r:id="rId4">
                  <a:extLst>
                    <a:ext uri="{A12FA001-AC4F-418D-AE19-62706E023703}">
                      <ahyp:hlinkClr xmlns:ahyp="http://schemas.microsoft.com/office/drawing/2018/hyperlinkcolor" val="tx"/>
                    </a:ext>
                  </a:extLst>
                </a:hlinkClick>
              </a:rPr>
              <a:t>www.thisisengineering.or</a:t>
            </a:r>
            <a:r>
              <a:rPr lang="en-GB" sz="1000" b="1" i="0" u="none" strike="noStrike" cap="none" dirty="0" err="1">
                <a:solidFill>
                  <a:schemeClr val="bg1"/>
                </a:solidFill>
                <a:latin typeface="Helvetica Neue"/>
                <a:ea typeface="Helvetica Neue"/>
                <a:cs typeface="Helvetica Neue"/>
                <a:sym typeface="Helvetica Neue"/>
              </a:rPr>
              <a:t>g.uk</a:t>
            </a:r>
            <a:r>
              <a:rPr lang="en-GB" sz="1000" b="1" i="0" u="none" strike="noStrike" cap="none" dirty="0">
                <a:solidFill>
                  <a:schemeClr val="bg1"/>
                </a:solidFill>
                <a:latin typeface="Helvetica Neue"/>
                <a:ea typeface="Helvetica Neue"/>
                <a:cs typeface="Helvetica Neue"/>
                <a:sym typeface="Helvetica Neue"/>
              </a:rPr>
              <a:t>/</a:t>
            </a:r>
            <a:endParaRPr sz="1000" b="0" i="0" u="none" strike="noStrike" cap="none" dirty="0">
              <a:solidFill>
                <a:schemeClr val="bg1"/>
              </a:solidFill>
              <a:latin typeface="Helvetica Neue"/>
              <a:ea typeface="Helvetica Neue"/>
              <a:cs typeface="Helvetica Neue"/>
              <a:sym typeface="Helvetica Neue"/>
            </a:endParaRPr>
          </a:p>
          <a:p>
            <a:pPr marL="12700" marR="151130" lvl="0" indent="0" algn="l" rtl="0">
              <a:lnSpc>
                <a:spcPct val="100000"/>
              </a:lnSpc>
              <a:spcBef>
                <a:spcPts val="40"/>
              </a:spcBef>
              <a:spcAft>
                <a:spcPts val="0"/>
              </a:spcAft>
              <a:buClr>
                <a:srgbClr val="000000"/>
              </a:buClr>
              <a:buSzPts val="800"/>
              <a:buFont typeface="Arial"/>
              <a:buNone/>
            </a:pPr>
            <a:r>
              <a:rPr lang="en-GB" sz="1000" b="0" i="0" u="none" strike="noStrike" cap="none" dirty="0">
                <a:solidFill>
                  <a:schemeClr val="bg1"/>
                </a:solidFill>
                <a:latin typeface="Helvetica Neue"/>
                <a:ea typeface="Helvetica Neue"/>
                <a:cs typeface="Helvetica Neue"/>
                <a:sym typeface="Helvetica Neue"/>
              </a:rPr>
              <a:t>Encourage the students to continue to investigate the This is Engineering site as new role models are continually added.</a:t>
            </a:r>
            <a:endParaRPr sz="1000" b="0" i="0" u="none" strike="noStrike" cap="none" dirty="0">
              <a:solidFill>
                <a:schemeClr val="bg1"/>
              </a:solidFill>
              <a:latin typeface="Arial"/>
              <a:ea typeface="Arial"/>
              <a:cs typeface="Arial"/>
              <a:sym typeface="Arial"/>
            </a:endParaRPr>
          </a:p>
          <a:p>
            <a:pPr marL="12700" marR="5080" lvl="0" indent="0" algn="l" rtl="0">
              <a:lnSpc>
                <a:spcPct val="100000"/>
              </a:lnSpc>
              <a:spcBef>
                <a:spcPts val="40"/>
              </a:spcBef>
              <a:spcAft>
                <a:spcPts val="0"/>
              </a:spcAft>
              <a:buClr>
                <a:srgbClr val="000000"/>
              </a:buClr>
              <a:buSzPts val="800"/>
              <a:buFont typeface="Arial"/>
              <a:buNone/>
            </a:pPr>
            <a:endParaRPr sz="1000" b="0" i="0" u="none" strike="noStrike" cap="none" dirty="0">
              <a:solidFill>
                <a:schemeClr val="bg1"/>
              </a:solidFill>
              <a:latin typeface="Helvetica Neue"/>
              <a:ea typeface="Helvetica Neue"/>
              <a:cs typeface="Helvetica Neue"/>
              <a:sym typeface="Helvetica Neue"/>
            </a:endParaRPr>
          </a:p>
          <a:p>
            <a:pPr marL="12700" marR="5080" lvl="0">
              <a:spcBef>
                <a:spcPts val="40"/>
              </a:spcBef>
              <a:buSzPts val="800"/>
            </a:pPr>
            <a:r>
              <a:rPr lang="en-GB" sz="1000" b="1" u="sng" dirty="0">
                <a:solidFill>
                  <a:schemeClr val="bg1"/>
                </a:solidFill>
                <a:latin typeface="Helvetica Neue"/>
                <a:ea typeface="Helvetica Neue"/>
                <a:cs typeface="Helvetica Neue"/>
                <a:sym typeface="Helvetica Neue"/>
              </a:rPr>
              <a:t>https://</a:t>
            </a:r>
            <a:r>
              <a:rPr lang="en-GB" sz="1000" b="1" u="sng" dirty="0" err="1">
                <a:solidFill>
                  <a:schemeClr val="bg1"/>
                </a:solidFill>
                <a:latin typeface="Helvetica Neue"/>
                <a:ea typeface="Helvetica Neue"/>
                <a:cs typeface="Helvetica Neue"/>
                <a:sym typeface="Helvetica Neue"/>
              </a:rPr>
              <a:t>learning.sciencemuseumgroup.org.uk</a:t>
            </a:r>
            <a:r>
              <a:rPr lang="en-GB" sz="1000" b="1" u="sng" dirty="0">
                <a:solidFill>
                  <a:schemeClr val="bg1"/>
                </a:solidFill>
                <a:latin typeface="Helvetica Neue"/>
                <a:ea typeface="Helvetica Neue"/>
                <a:cs typeface="Helvetica Neue"/>
                <a:sym typeface="Helvetica Neue"/>
              </a:rPr>
              <a:t>/learning-resources/</a:t>
            </a:r>
          </a:p>
          <a:p>
            <a:pPr marL="12700" marR="5080" lvl="0">
              <a:spcBef>
                <a:spcPts val="40"/>
              </a:spcBef>
              <a:buSzPts val="800"/>
            </a:pPr>
            <a:r>
              <a:rPr lang="en-GB" sz="1000" b="0" i="0" u="none" strike="noStrike" cap="none" dirty="0">
                <a:solidFill>
                  <a:schemeClr val="bg1"/>
                </a:solidFill>
                <a:latin typeface="Helvetica Neue"/>
                <a:ea typeface="Helvetica Neue"/>
                <a:cs typeface="Helvetica Neue"/>
                <a:sym typeface="Helvetica Neue"/>
              </a:rPr>
              <a:t>A variety of resources, lesson plans and video links for teachers to use in their classrooms. </a:t>
            </a:r>
            <a:endParaRPr sz="1000" b="0" i="0" u="none" strike="noStrike" cap="none" dirty="0">
              <a:solidFill>
                <a:schemeClr val="bg1"/>
              </a:solidFill>
              <a:latin typeface="Arial"/>
              <a:ea typeface="Arial"/>
              <a:cs typeface="Arial"/>
              <a:sym typeface="Arial"/>
            </a:endParaRPr>
          </a:p>
          <a:p>
            <a:pPr marL="12700" marR="5080" lvl="0" indent="0" algn="l" rtl="0">
              <a:lnSpc>
                <a:spcPct val="100000"/>
              </a:lnSpc>
              <a:spcBef>
                <a:spcPts val="40"/>
              </a:spcBef>
              <a:spcAft>
                <a:spcPts val="0"/>
              </a:spcAft>
              <a:buClr>
                <a:srgbClr val="000000"/>
              </a:buClr>
              <a:buSzPts val="800"/>
              <a:buFont typeface="Arial"/>
              <a:buNone/>
            </a:pPr>
            <a:endParaRPr sz="1000" b="0" i="0" u="none" strike="noStrike" cap="none" dirty="0">
              <a:solidFill>
                <a:schemeClr val="bg1"/>
              </a:solidFill>
              <a:latin typeface="Helvetica Neue"/>
              <a:ea typeface="Helvetica Neue"/>
              <a:cs typeface="Helvetica Neue"/>
              <a:sym typeface="Helvetica Neue"/>
            </a:endParaRPr>
          </a:p>
          <a:p>
            <a:pPr marL="12700" marR="5080" lvl="0" indent="0" algn="l" rtl="0">
              <a:lnSpc>
                <a:spcPct val="100000"/>
              </a:lnSpc>
              <a:spcBef>
                <a:spcPts val="40"/>
              </a:spcBef>
              <a:spcAft>
                <a:spcPts val="0"/>
              </a:spcAft>
              <a:buClr>
                <a:srgbClr val="000000"/>
              </a:buClr>
              <a:buSzPts val="800"/>
              <a:buFont typeface="Arial"/>
              <a:buNone/>
            </a:pPr>
            <a:r>
              <a:rPr lang="en-GB" sz="1000" b="1" i="0" u="sng" strike="noStrike" cap="none" dirty="0">
                <a:solidFill>
                  <a:schemeClr val="bg1"/>
                </a:solidFill>
                <a:latin typeface="Helvetica Neue"/>
                <a:ea typeface="Helvetica Neue"/>
                <a:cs typeface="Helvetica Neue"/>
                <a:sym typeface="Helvetica Neue"/>
                <a:hlinkClick r:id="rId5">
                  <a:extLst>
                    <a:ext uri="{A12FA001-AC4F-418D-AE19-62706E023703}">
                      <ahyp:hlinkClr xmlns:ahyp="http://schemas.microsoft.com/office/drawing/2018/hyperlinkcolor" val="tx"/>
                    </a:ext>
                  </a:extLst>
                </a:hlinkClick>
              </a:rPr>
              <a:t>https://microbit.org/do-your-bit/</a:t>
            </a:r>
            <a:endParaRPr sz="1000" b="1" i="0" u="none" strike="noStrike" cap="none" dirty="0">
              <a:solidFill>
                <a:schemeClr val="bg1"/>
              </a:solidFill>
              <a:latin typeface="Helvetica Neue"/>
              <a:ea typeface="Helvetica Neue"/>
              <a:cs typeface="Helvetica Neue"/>
              <a:sym typeface="Helvetica Neue"/>
            </a:endParaRPr>
          </a:p>
          <a:p>
            <a:pPr marL="12700" marR="5080" lvl="0" indent="0" algn="l" rtl="0">
              <a:lnSpc>
                <a:spcPct val="100000"/>
              </a:lnSpc>
              <a:spcBef>
                <a:spcPts val="40"/>
              </a:spcBef>
              <a:spcAft>
                <a:spcPts val="0"/>
              </a:spcAft>
              <a:buClr>
                <a:srgbClr val="000000"/>
              </a:buClr>
              <a:buSzPts val="800"/>
              <a:buFont typeface="Arial"/>
              <a:buNone/>
            </a:pPr>
            <a:r>
              <a:rPr lang="en-GB" sz="1000" b="0" i="0" u="none" strike="noStrike" cap="none" dirty="0">
                <a:solidFill>
                  <a:schemeClr val="bg1"/>
                </a:solidFill>
                <a:latin typeface="Helvetica Neue"/>
                <a:ea typeface="Helvetica Neue"/>
                <a:cs typeface="Helvetica Neue"/>
                <a:sym typeface="Helvetica Neue"/>
              </a:rPr>
              <a:t>The BBC </a:t>
            </a:r>
            <a:r>
              <a:rPr lang="en-GB" sz="1000" b="0" i="0" u="none" strike="noStrike" cap="none" dirty="0" err="1">
                <a:solidFill>
                  <a:schemeClr val="bg1"/>
                </a:solidFill>
                <a:latin typeface="Helvetica Neue"/>
                <a:ea typeface="Helvetica Neue"/>
                <a:cs typeface="Helvetica Neue"/>
                <a:sym typeface="Helvetica Neue"/>
              </a:rPr>
              <a:t>microbit</a:t>
            </a:r>
            <a:r>
              <a:rPr lang="en-GB" sz="1000" b="0" i="0" u="none" strike="noStrike" cap="none" dirty="0">
                <a:solidFill>
                  <a:schemeClr val="bg1"/>
                </a:solidFill>
                <a:latin typeface="Helvetica Neue"/>
                <a:ea typeface="Helvetica Neue"/>
                <a:cs typeface="Helvetica Neue"/>
                <a:sym typeface="Helvetica Neue"/>
              </a:rPr>
              <a:t> ‘do your</a:t>
            </a:r>
            <a:r>
              <a:rPr lang="en-GB" sz="1000" b="0" i="0" u="none" strike="noStrike" cap="none" dirty="0">
                <a:solidFill>
                  <a:srgbClr val="FF6023"/>
                </a:solidFill>
                <a:latin typeface="Helvetica Neue"/>
                <a:ea typeface="Helvetica Neue"/>
                <a:cs typeface="Helvetica Neue"/>
                <a:sym typeface="Helvetica Neue"/>
              </a:rPr>
              <a:t>: bit’ challenge for children and teens to combine creativity and technology in solutions for the Global Goals. </a:t>
            </a:r>
            <a:endParaRPr sz="1000" b="0" i="0" u="none" strike="noStrike" cap="none" dirty="0">
              <a:solidFill>
                <a:srgbClr val="FF6023"/>
              </a:solidFill>
              <a:latin typeface="Arial"/>
              <a:ea typeface="Arial"/>
              <a:cs typeface="Arial"/>
              <a:sym typeface="Arial"/>
            </a:endParaRPr>
          </a:p>
        </p:txBody>
      </p:sp>
      <p:sp>
        <p:nvSpPr>
          <p:cNvPr id="186" name="Google Shape;186;p9"/>
          <p:cNvSpPr txBox="1"/>
          <p:nvPr/>
        </p:nvSpPr>
        <p:spPr>
          <a:xfrm>
            <a:off x="7230872" y="2681555"/>
            <a:ext cx="2725965" cy="1687641"/>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800"/>
              <a:buFont typeface="Arial"/>
              <a:buNone/>
            </a:pPr>
            <a:r>
              <a:rPr lang="en-GB" sz="1000" b="1" i="0" u="sng" strike="noStrike" cap="none" dirty="0">
                <a:solidFill>
                  <a:schemeClr val="lt1"/>
                </a:solidFill>
                <a:latin typeface="Helvetica Neue"/>
                <a:ea typeface="Helvetica Neue"/>
                <a:cs typeface="Helvetica Neue"/>
                <a:sym typeface="Helvetica Neue"/>
                <a:hlinkClick r:id="rId6">
                  <a:extLst>
                    <a:ext uri="{A12FA001-AC4F-418D-AE19-62706E023703}">
                      <ahyp:hlinkClr xmlns:ahyp="http://schemas.microsoft.com/office/drawing/2018/hyperlinkcolor" val="tx"/>
                    </a:ext>
                  </a:extLst>
                </a:hlinkClick>
              </a:rPr>
              <a:t>https://www.stem.org.uk/</a:t>
            </a:r>
            <a:r>
              <a:rPr lang="en-GB" sz="1000" b="1" i="0" u="none" strike="noStrike" cap="none" dirty="0">
                <a:solidFill>
                  <a:schemeClr val="lt1"/>
                </a:solidFill>
                <a:latin typeface="Helvetica Neue"/>
                <a:ea typeface="Helvetica Neue"/>
                <a:cs typeface="Helvetica Neue"/>
                <a:sym typeface="Helvetica Neue"/>
              </a:rPr>
              <a:t> </a:t>
            </a:r>
            <a:endParaRPr sz="1000" b="0" i="0" u="none" strike="noStrike" cap="none" dirty="0">
              <a:solidFill>
                <a:schemeClr val="lt1"/>
              </a:solidFill>
              <a:latin typeface="Helvetica Neue"/>
              <a:ea typeface="Helvetica Neue"/>
              <a:cs typeface="Helvetica Neue"/>
              <a:sym typeface="Helvetica Neue"/>
            </a:endParaRPr>
          </a:p>
          <a:p>
            <a:pPr marL="12700" marR="5080" lvl="0" indent="0" algn="l" rtl="0">
              <a:lnSpc>
                <a:spcPct val="100000"/>
              </a:lnSpc>
              <a:spcBef>
                <a:spcPts val="40"/>
              </a:spcBef>
              <a:spcAft>
                <a:spcPts val="0"/>
              </a:spcAft>
              <a:buClr>
                <a:srgbClr val="000000"/>
              </a:buClr>
              <a:buSzPts val="800"/>
              <a:buFont typeface="Arial"/>
              <a:buNone/>
            </a:pPr>
            <a:r>
              <a:rPr lang="en-GB" sz="1000" b="0" i="0" u="none" strike="noStrike" cap="none" dirty="0">
                <a:solidFill>
                  <a:schemeClr val="lt1"/>
                </a:solidFill>
                <a:latin typeface="Helvetica Neue"/>
                <a:ea typeface="Helvetica Neue"/>
                <a:cs typeface="Helvetica Neue"/>
                <a:sym typeface="Helvetica Neue"/>
              </a:rPr>
              <a:t>STEM Learning </a:t>
            </a:r>
            <a:r>
              <a:rPr lang="en-GB" sz="1000" dirty="0">
                <a:solidFill>
                  <a:schemeClr val="lt1"/>
                </a:solidFill>
                <a:latin typeface="Helvetica Neue"/>
                <a:ea typeface="Helvetica Neue"/>
                <a:cs typeface="Helvetica Neue"/>
                <a:sym typeface="Helvetica Neue"/>
              </a:rPr>
              <a:t>offer e</a:t>
            </a:r>
            <a:r>
              <a:rPr lang="en-GB" sz="1000" b="0" i="0" u="none" strike="noStrike" cap="none" dirty="0">
                <a:solidFill>
                  <a:schemeClr val="lt1"/>
                </a:solidFill>
                <a:latin typeface="Helvetica Neue"/>
                <a:ea typeface="Helvetica Neue"/>
                <a:cs typeface="Helvetica Neue"/>
                <a:sym typeface="Helvetica Neue"/>
              </a:rPr>
              <a:t>ducation and careers support, CPD opportunities and access to a wide variety of online STEM resources.</a:t>
            </a:r>
            <a:endParaRPr sz="1000" b="0" i="0" u="none" strike="noStrike" cap="none" dirty="0">
              <a:solidFill>
                <a:schemeClr val="lt1"/>
              </a:solidFill>
              <a:latin typeface="Helvetica Neue"/>
              <a:ea typeface="Helvetica Neue"/>
              <a:cs typeface="Helvetica Neue"/>
              <a:sym typeface="Helvetica Neue"/>
            </a:endParaRPr>
          </a:p>
          <a:p>
            <a:pPr marL="12700" marR="5080" lvl="0" indent="0" algn="l" rtl="0">
              <a:lnSpc>
                <a:spcPct val="100000"/>
              </a:lnSpc>
              <a:spcBef>
                <a:spcPts val="40"/>
              </a:spcBef>
              <a:spcAft>
                <a:spcPts val="0"/>
              </a:spcAft>
              <a:buClr>
                <a:srgbClr val="000000"/>
              </a:buClr>
              <a:buSzPts val="800"/>
              <a:buFont typeface="Arial"/>
              <a:buNone/>
            </a:pPr>
            <a:endParaRPr sz="1000" b="0" i="0" u="none" strike="noStrike" cap="none" dirty="0">
              <a:solidFill>
                <a:schemeClr val="lt1"/>
              </a:solidFill>
              <a:latin typeface="Helvetica Neue"/>
              <a:ea typeface="Helvetica Neue"/>
              <a:cs typeface="Helvetica Neue"/>
              <a:sym typeface="Helvetica Neue"/>
            </a:endParaRPr>
          </a:p>
          <a:p>
            <a:pPr marL="12700" marR="0" lvl="0" indent="0" algn="l" rtl="0">
              <a:lnSpc>
                <a:spcPct val="100000"/>
              </a:lnSpc>
              <a:spcBef>
                <a:spcPts val="100"/>
              </a:spcBef>
              <a:spcAft>
                <a:spcPts val="0"/>
              </a:spcAft>
              <a:buClr>
                <a:srgbClr val="000000"/>
              </a:buClr>
              <a:buSzPts val="800"/>
              <a:buFont typeface="Arial"/>
              <a:buNone/>
            </a:pPr>
            <a:r>
              <a:rPr lang="en-GB" sz="1000" b="1" i="0" u="sng" strike="noStrike" cap="none" dirty="0">
                <a:solidFill>
                  <a:schemeClr val="lt1"/>
                </a:solidFill>
                <a:latin typeface="Helvetica Neue"/>
                <a:ea typeface="Helvetica Neue"/>
                <a:cs typeface="Helvetica Neue"/>
                <a:sym typeface="Helvetica Neue"/>
                <a:hlinkClick r:id="rId7">
                  <a:extLst>
                    <a:ext uri="{A12FA001-AC4F-418D-AE19-62706E023703}">
                      <ahyp:hlinkClr xmlns:ahyp="http://schemas.microsoft.com/office/drawing/2018/hyperlinkcolor" val="tx"/>
                    </a:ext>
                  </a:extLst>
                </a:hlinkClick>
              </a:rPr>
              <a:t>https://www.appsforgood.org/</a:t>
            </a:r>
            <a:r>
              <a:rPr lang="en-GB" sz="1000" b="1" i="0" u="none" strike="noStrike" cap="none" dirty="0">
                <a:solidFill>
                  <a:schemeClr val="lt1"/>
                </a:solidFill>
                <a:latin typeface="Helvetica Neue"/>
                <a:ea typeface="Helvetica Neue"/>
                <a:cs typeface="Helvetica Neue"/>
                <a:sym typeface="Helvetica Neue"/>
              </a:rPr>
              <a:t> </a:t>
            </a:r>
            <a:endParaRPr sz="1000" b="0" i="0" u="none" strike="noStrike" cap="none" dirty="0">
              <a:solidFill>
                <a:schemeClr val="lt1"/>
              </a:solidFill>
              <a:latin typeface="Helvetica Neue"/>
              <a:ea typeface="Helvetica Neue"/>
              <a:cs typeface="Helvetica Neue"/>
              <a:sym typeface="Helvetica Neue"/>
            </a:endParaRPr>
          </a:p>
          <a:p>
            <a:pPr marL="12700" marR="0" lvl="0" indent="0" algn="l" rtl="0">
              <a:lnSpc>
                <a:spcPct val="100000"/>
              </a:lnSpc>
              <a:spcBef>
                <a:spcPts val="0"/>
              </a:spcBef>
              <a:spcAft>
                <a:spcPts val="0"/>
              </a:spcAft>
              <a:buClr>
                <a:srgbClr val="000000"/>
              </a:buClr>
              <a:buSzPts val="800"/>
              <a:buFont typeface="Arial"/>
              <a:buNone/>
            </a:pPr>
            <a:r>
              <a:rPr lang="en-GB" sz="1000" b="0" i="0" u="none" strike="noStrike" cap="none" dirty="0">
                <a:solidFill>
                  <a:schemeClr val="lt1"/>
                </a:solidFill>
                <a:latin typeface="Helvetica Neue"/>
                <a:ea typeface="Helvetica Neue"/>
                <a:cs typeface="Helvetica Neue"/>
                <a:sym typeface="Helvetica Neue"/>
              </a:rPr>
              <a:t>Free computing courses for schools, giving young people the digital and essential skills to shape their future through technology</a:t>
            </a:r>
            <a:r>
              <a:rPr lang="en-GB" sz="1000" dirty="0">
                <a:solidFill>
                  <a:schemeClr val="lt1"/>
                </a:solidFill>
                <a:latin typeface="Helvetica Neue"/>
                <a:ea typeface="Helvetica Neue"/>
                <a:cs typeface="Helvetica Neue"/>
                <a:sym typeface="Helvetica Neue"/>
              </a:rPr>
              <a:t> (Age 10-14). </a:t>
            </a:r>
            <a:endParaRPr sz="1000" b="0" i="0" u="none" strike="noStrike" cap="none" dirty="0">
              <a:solidFill>
                <a:schemeClr val="lt1"/>
              </a:solidFill>
              <a:latin typeface="Helvetica Neue"/>
              <a:ea typeface="Helvetica Neue"/>
              <a:cs typeface="Helvetica Neue"/>
              <a:sym typeface="Helvetica Neue"/>
            </a:endParaRPr>
          </a:p>
          <a:p>
            <a:pPr marL="12700" marR="5080" lvl="0" indent="0" algn="l" rtl="0">
              <a:lnSpc>
                <a:spcPct val="100000"/>
              </a:lnSpc>
              <a:spcBef>
                <a:spcPts val="40"/>
              </a:spcBef>
              <a:spcAft>
                <a:spcPts val="0"/>
              </a:spcAft>
              <a:buClr>
                <a:srgbClr val="000000"/>
              </a:buClr>
              <a:buSzPts val="800"/>
              <a:buFont typeface="Arial"/>
              <a:buNone/>
            </a:pPr>
            <a:endParaRPr sz="800" b="0" i="0" u="none" strike="noStrike" cap="none" dirty="0">
              <a:solidFill>
                <a:schemeClr val="lt1"/>
              </a:solidFill>
              <a:latin typeface="Helvetica Neue"/>
              <a:ea typeface="Helvetica Neue"/>
              <a:cs typeface="Helvetica Neue"/>
              <a:sym typeface="Helvetica Neue"/>
            </a:endParaRPr>
          </a:p>
        </p:txBody>
      </p:sp>
      <p:sp>
        <p:nvSpPr>
          <p:cNvPr id="187" name="Google Shape;187;p9"/>
          <p:cNvSpPr/>
          <p:nvPr/>
        </p:nvSpPr>
        <p:spPr>
          <a:xfrm>
            <a:off x="7230872" y="4442354"/>
            <a:ext cx="2818902" cy="2438530"/>
          </a:xfrm>
          <a:prstGeom prst="ellipse">
            <a:avLst/>
          </a:prstGeom>
          <a:blipFill rotWithShape="1">
            <a:blip r:embed="rId8">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8" name="Google Shape;188;p9"/>
          <p:cNvSpPr txBox="1">
            <a:spLocks noGrp="1"/>
          </p:cNvSpPr>
          <p:nvPr>
            <p:ph type="sldNum" idx="12"/>
          </p:nvPr>
        </p:nvSpPr>
        <p:spPr>
          <a:xfrm>
            <a:off x="10223500" y="7169926"/>
            <a:ext cx="93345" cy="116699"/>
          </a:xfrm>
          <a:prstGeom prst="rect">
            <a:avLst/>
          </a:prstGeom>
          <a:noFill/>
          <a:ln>
            <a:noFill/>
          </a:ln>
        </p:spPr>
        <p:txBody>
          <a:bodyPr spcFirstLastPara="1" wrap="square" lIns="0" tIns="8875" rIns="0" bIns="0" anchor="t" anchorCtr="0">
            <a:spAutoFit/>
          </a:bodyPr>
          <a:lstStyle/>
          <a:p>
            <a:pPr marL="25400" lvl="0" indent="0" algn="l" rtl="0">
              <a:lnSpc>
                <a:spcPct val="100000"/>
              </a:lnSpc>
              <a:spcBef>
                <a:spcPts val="0"/>
              </a:spcBef>
              <a:spcAft>
                <a:spcPts val="0"/>
              </a:spcAft>
              <a:buSzPts val="700"/>
              <a:buNone/>
            </a:pPr>
            <a:r>
              <a:rPr lang="en-GB" sz="700" dirty="0"/>
              <a:t>8</a:t>
            </a:r>
            <a:endParaRPr sz="700" dirty="0"/>
          </a:p>
        </p:txBody>
      </p:sp>
      <p:sp>
        <p:nvSpPr>
          <p:cNvPr id="189" name="Google Shape;189;p9"/>
          <p:cNvSpPr txBox="1"/>
          <p:nvPr/>
        </p:nvSpPr>
        <p:spPr>
          <a:xfrm>
            <a:off x="457200" y="818019"/>
            <a:ext cx="3670300" cy="722633"/>
          </a:xfrm>
          <a:prstGeom prst="rect">
            <a:avLst/>
          </a:prstGeom>
          <a:noFill/>
          <a:ln>
            <a:noFill/>
          </a:ln>
        </p:spPr>
        <p:txBody>
          <a:bodyPr spcFirstLastPara="1" wrap="square" lIns="0" tIns="14600" rIns="0" bIns="0" anchor="t" anchorCtr="0">
            <a:spAutoFit/>
          </a:bodyPr>
          <a:lstStyle/>
          <a:p>
            <a:pPr marL="304800" marR="0" lvl="0" indent="0" algn="l" rtl="0">
              <a:lnSpc>
                <a:spcPct val="100000"/>
              </a:lnSpc>
              <a:spcBef>
                <a:spcPts val="0"/>
              </a:spcBef>
              <a:spcAft>
                <a:spcPts val="0"/>
              </a:spcAft>
              <a:buClr>
                <a:srgbClr val="000000"/>
              </a:buClr>
              <a:buSzPts val="2300"/>
              <a:buFont typeface="Arial"/>
              <a:buNone/>
            </a:pPr>
            <a:r>
              <a:rPr lang="en-GB" sz="2300" b="1" i="0" u="none" strike="noStrike" cap="none" dirty="0">
                <a:solidFill>
                  <a:srgbClr val="FF6023"/>
                </a:solidFill>
                <a:latin typeface="Poppins"/>
                <a:ea typeface="Poppins"/>
                <a:cs typeface="Poppins"/>
                <a:sym typeface="Poppins"/>
              </a:rPr>
              <a:t>Suggestions for further learning</a:t>
            </a:r>
            <a:endParaRPr sz="2300" b="0" i="0" u="none" strike="noStrike" cap="none" dirty="0">
              <a:solidFill>
                <a:srgbClr val="FF6023"/>
              </a:solidFill>
              <a:latin typeface="Poppins"/>
              <a:ea typeface="Poppins"/>
              <a:cs typeface="Poppins"/>
              <a:sym typeface="Poppins"/>
            </a:endParaRPr>
          </a:p>
        </p:txBody>
      </p:sp>
      <p:sp>
        <p:nvSpPr>
          <p:cNvPr id="190" name="Google Shape;190;p9"/>
          <p:cNvSpPr txBox="1"/>
          <p:nvPr/>
        </p:nvSpPr>
        <p:spPr>
          <a:xfrm>
            <a:off x="731682" y="2321452"/>
            <a:ext cx="2771595" cy="19749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1000"/>
              <a:buFont typeface="Arial"/>
              <a:buNone/>
            </a:pPr>
            <a:r>
              <a:rPr lang="en-GB" sz="1200" b="1" i="0" u="none" strike="noStrike" cap="none" dirty="0">
                <a:solidFill>
                  <a:schemeClr val="lt1"/>
                </a:solidFill>
                <a:latin typeface="Poppins"/>
                <a:ea typeface="Poppins"/>
                <a:cs typeface="Poppins"/>
                <a:sym typeface="Poppins"/>
              </a:rPr>
              <a:t>For all students</a:t>
            </a:r>
            <a:endParaRPr sz="1200" b="0" i="0" u="none" strike="noStrike" cap="none" dirty="0">
              <a:solidFill>
                <a:schemeClr val="lt1"/>
              </a:solidFill>
              <a:latin typeface="Poppins"/>
              <a:ea typeface="Poppins"/>
              <a:cs typeface="Poppins"/>
              <a:sym typeface="Poppins"/>
            </a:endParaRPr>
          </a:p>
        </p:txBody>
      </p:sp>
      <p:sp>
        <p:nvSpPr>
          <p:cNvPr id="191" name="Google Shape;191;p9"/>
          <p:cNvSpPr txBox="1"/>
          <p:nvPr/>
        </p:nvSpPr>
        <p:spPr>
          <a:xfrm>
            <a:off x="7230872" y="2321452"/>
            <a:ext cx="2885035" cy="19749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1000"/>
              <a:buFont typeface="Arial"/>
              <a:buNone/>
            </a:pPr>
            <a:r>
              <a:rPr lang="en-GB" sz="1200" b="1" i="0" u="none" strike="noStrike" cap="none" dirty="0">
                <a:solidFill>
                  <a:schemeClr val="lt1"/>
                </a:solidFill>
                <a:latin typeface="Poppins"/>
                <a:ea typeface="Poppins"/>
                <a:cs typeface="Poppins"/>
                <a:sym typeface="Poppins"/>
              </a:rPr>
              <a:t>For teachers</a:t>
            </a:r>
            <a:endParaRPr sz="1200" b="0" i="0" u="none" strike="noStrike" cap="none" dirty="0">
              <a:solidFill>
                <a:schemeClr val="lt1"/>
              </a:solidFill>
              <a:latin typeface="Poppins"/>
              <a:ea typeface="Poppins"/>
              <a:cs typeface="Poppins"/>
              <a:sym typeface="Poppins"/>
            </a:endParaRPr>
          </a:p>
        </p:txBody>
      </p:sp>
      <p:sp>
        <p:nvSpPr>
          <p:cNvPr id="192" name="Google Shape;192;p9"/>
          <p:cNvSpPr txBox="1"/>
          <p:nvPr/>
        </p:nvSpPr>
        <p:spPr>
          <a:xfrm>
            <a:off x="3986001" y="2681555"/>
            <a:ext cx="2790524" cy="3308598"/>
          </a:xfrm>
          <a:prstGeom prst="rect">
            <a:avLst/>
          </a:prstGeom>
          <a:noFill/>
          <a:ln>
            <a:noFill/>
          </a:ln>
        </p:spPr>
        <p:txBody>
          <a:bodyPr spcFirstLastPara="1" wrap="square" lIns="0" tIns="12700" rIns="0" bIns="0" anchor="t" anchorCtr="0">
            <a:spAutoFit/>
          </a:bodyPr>
          <a:lstStyle/>
          <a:p>
            <a:pPr marL="12700" lvl="0">
              <a:spcBef>
                <a:spcPts val="100"/>
              </a:spcBef>
              <a:buSzPts val="800"/>
            </a:pPr>
            <a:r>
              <a:rPr lang="en-GB" sz="1000" b="1" u="sng" dirty="0">
                <a:solidFill>
                  <a:srgbClr val="001A3E"/>
                </a:solidFill>
                <a:latin typeface="Helvetica Neue"/>
                <a:ea typeface="Helvetica Neue"/>
                <a:cs typeface="Helvetica Neue"/>
                <a:sym typeface="Helvetica Neue"/>
                <a:hlinkClick r:id="rId9">
                  <a:extLst>
                    <a:ext uri="{A12FA001-AC4F-418D-AE19-62706E023703}">
                      <ahyp:hlinkClr xmlns:ahyp="http://schemas.microsoft.com/office/drawing/2018/hyperlinkcolor" val="tx"/>
                    </a:ext>
                  </a:extLst>
                </a:hlinkClick>
              </a:rPr>
              <a:t>https://www.girlsintocoding.com/</a:t>
            </a:r>
            <a:r>
              <a:rPr lang="en-GB" sz="1000" b="1" dirty="0">
                <a:solidFill>
                  <a:srgbClr val="001A3E"/>
                </a:solidFill>
                <a:latin typeface="Helvetica Neue"/>
                <a:ea typeface="Helvetica Neue"/>
                <a:cs typeface="Helvetica Neue"/>
                <a:sym typeface="Helvetica Neue"/>
              </a:rPr>
              <a:t> </a:t>
            </a:r>
            <a:endParaRPr lang="en-GB" sz="1000" dirty="0">
              <a:solidFill>
                <a:srgbClr val="001A3E"/>
              </a:solidFill>
              <a:latin typeface="Helvetica Neue"/>
              <a:ea typeface="Helvetica Neue"/>
              <a:cs typeface="Helvetica Neue"/>
              <a:sym typeface="Helvetica Neue"/>
            </a:endParaRPr>
          </a:p>
          <a:p>
            <a:pPr marL="12700" marR="5080" lvl="0">
              <a:spcBef>
                <a:spcPts val="40"/>
              </a:spcBef>
              <a:buSzPts val="800"/>
            </a:pPr>
            <a:r>
              <a:rPr lang="en-GB" sz="1000" dirty="0">
                <a:solidFill>
                  <a:srgbClr val="001A3E"/>
                </a:solidFill>
                <a:latin typeface="Helvetica Neue"/>
                <a:ea typeface="Helvetica Neue"/>
                <a:cs typeface="Helvetica Neue"/>
                <a:sym typeface="Helvetica Neue"/>
              </a:rPr>
              <a:t>Virtual and in-person STEM events for girls aged 10-14 offering hands on experiences in physical computing, robotics and coding. </a:t>
            </a:r>
            <a:endParaRPr lang="en-GB" sz="1000" b="1" i="0" u="sng" strike="noStrike" cap="none" dirty="0">
              <a:solidFill>
                <a:srgbClr val="001A3E"/>
              </a:solidFill>
              <a:latin typeface="Helvetica Neue"/>
              <a:ea typeface="Helvetica Neue"/>
              <a:cs typeface="Helvetica Neue"/>
              <a:sym typeface="Helvetica Neue"/>
              <a:hlinkClick r:id="rId10">
                <a:extLst>
                  <a:ext uri="{A12FA001-AC4F-418D-AE19-62706E023703}">
                    <ahyp:hlinkClr xmlns:ahyp="http://schemas.microsoft.com/office/drawing/2018/hyperlinkcolor" val="tx"/>
                  </a:ext>
                </a:extLst>
              </a:hlinkClick>
            </a:endParaRPr>
          </a:p>
          <a:p>
            <a:pPr marL="12700" marR="0" lvl="0" indent="0" algn="l" rtl="0">
              <a:lnSpc>
                <a:spcPct val="100000"/>
              </a:lnSpc>
              <a:spcBef>
                <a:spcPts val="100"/>
              </a:spcBef>
              <a:spcAft>
                <a:spcPts val="0"/>
              </a:spcAft>
              <a:buClr>
                <a:srgbClr val="000000"/>
              </a:buClr>
              <a:buSzPts val="800"/>
              <a:buFont typeface="Arial"/>
              <a:buNone/>
            </a:pPr>
            <a:endParaRPr lang="en-GB" sz="1000" b="1" u="sng" dirty="0">
              <a:solidFill>
                <a:srgbClr val="001A3E"/>
              </a:solidFill>
              <a:latin typeface="Helvetica Neue"/>
              <a:ea typeface="Helvetica Neue"/>
              <a:cs typeface="Helvetica Neue"/>
              <a:sym typeface="Helvetica Neue"/>
              <a:hlinkClick r:id="rId10">
                <a:extLst>
                  <a:ext uri="{A12FA001-AC4F-418D-AE19-62706E023703}">
                    <ahyp:hlinkClr xmlns:ahyp="http://schemas.microsoft.com/office/drawing/2018/hyperlinkcolor" val="tx"/>
                  </a:ext>
                </a:extLst>
              </a:hlinkClick>
            </a:endParaRPr>
          </a:p>
          <a:p>
            <a:pPr marL="12700" marR="0" lvl="0" indent="0" algn="l" rtl="0">
              <a:lnSpc>
                <a:spcPct val="100000"/>
              </a:lnSpc>
              <a:spcBef>
                <a:spcPts val="100"/>
              </a:spcBef>
              <a:spcAft>
                <a:spcPts val="0"/>
              </a:spcAft>
              <a:buClr>
                <a:srgbClr val="000000"/>
              </a:buClr>
              <a:buSzPts val="800"/>
              <a:buFont typeface="Arial"/>
              <a:buNone/>
            </a:pPr>
            <a:r>
              <a:rPr lang="en-GB" sz="1000" b="1" i="0" u="sng" strike="noStrike" cap="none" dirty="0">
                <a:solidFill>
                  <a:srgbClr val="001A3E"/>
                </a:solidFill>
                <a:latin typeface="Helvetica Neue"/>
                <a:ea typeface="Helvetica Neue"/>
                <a:cs typeface="Helvetica Neue"/>
                <a:sym typeface="Helvetica Neue"/>
                <a:hlinkClick r:id="rId10">
                  <a:extLst>
                    <a:ext uri="{A12FA001-AC4F-418D-AE19-62706E023703}">
                      <ahyp:hlinkClr xmlns:ahyp="http://schemas.microsoft.com/office/drawing/2018/hyperlinkcolor" val="tx"/>
                    </a:ext>
                  </a:extLst>
                </a:hlinkClick>
              </a:rPr>
              <a:t>https://uk.girlswhocode.com/</a:t>
            </a:r>
            <a:r>
              <a:rPr lang="en-GB" sz="1000" b="1" i="0" u="none" strike="noStrike" cap="none" dirty="0">
                <a:solidFill>
                  <a:srgbClr val="001A3E"/>
                </a:solidFill>
                <a:latin typeface="Helvetica Neue"/>
                <a:ea typeface="Helvetica Neue"/>
                <a:cs typeface="Helvetica Neue"/>
                <a:sym typeface="Helvetica Neue"/>
              </a:rPr>
              <a:t> </a:t>
            </a:r>
            <a:endParaRPr sz="1000" b="0" i="0" u="none" strike="noStrike" cap="none" dirty="0">
              <a:solidFill>
                <a:srgbClr val="001A3E"/>
              </a:solidFill>
              <a:latin typeface="Helvetica Neue"/>
              <a:ea typeface="Helvetica Neue"/>
              <a:cs typeface="Helvetica Neue"/>
              <a:sym typeface="Helvetica Neue"/>
            </a:endParaRPr>
          </a:p>
          <a:p>
            <a:pPr marL="12700" marR="5080" lvl="0">
              <a:spcBef>
                <a:spcPts val="40"/>
              </a:spcBef>
              <a:buSzPts val="800"/>
            </a:pPr>
            <a:r>
              <a:rPr lang="en-GB" sz="1000" b="0" i="0" u="none" strike="noStrike" cap="none" dirty="0">
                <a:solidFill>
                  <a:srgbClr val="001A3E"/>
                </a:solidFill>
                <a:latin typeface="Helvetica Neue"/>
                <a:ea typeface="Helvetica Neue"/>
                <a:cs typeface="Helvetica Neue"/>
                <a:sym typeface="Helvetica Neue"/>
              </a:rPr>
              <a:t>Girls Who Code offer free, virtual summer programs </a:t>
            </a:r>
            <a:r>
              <a:rPr lang="en-GB" sz="1000" dirty="0">
                <a:solidFill>
                  <a:srgbClr val="001A3E"/>
                </a:solidFill>
                <a:latin typeface="Helvetica Neue"/>
                <a:ea typeface="Helvetica Neue"/>
                <a:cs typeface="Helvetica Neue"/>
                <a:sym typeface="Helvetica Neue"/>
              </a:rPr>
              <a:t>which are open to female students aged 14-18. Their website also offers free ‘Code at Home’ activities, including both online and unplugged activities. </a:t>
            </a:r>
          </a:p>
          <a:p>
            <a:pPr marL="12700" marR="5080" lvl="0">
              <a:spcBef>
                <a:spcPts val="40"/>
              </a:spcBef>
              <a:buSzPts val="800"/>
            </a:pPr>
            <a:endParaRPr lang="en-GB" sz="1000" dirty="0">
              <a:solidFill>
                <a:srgbClr val="001A3E"/>
              </a:solidFill>
              <a:latin typeface="Helvetica Neue"/>
              <a:ea typeface="Helvetica Neue"/>
              <a:cs typeface="Helvetica Neue"/>
              <a:sym typeface="Helvetica Neue"/>
            </a:endParaRPr>
          </a:p>
          <a:p>
            <a:pPr marL="12700" marR="5080" lvl="0" indent="0" algn="l" rtl="0">
              <a:lnSpc>
                <a:spcPct val="100000"/>
              </a:lnSpc>
              <a:spcBef>
                <a:spcPts val="40"/>
              </a:spcBef>
              <a:spcAft>
                <a:spcPts val="0"/>
              </a:spcAft>
              <a:buClr>
                <a:srgbClr val="000000"/>
              </a:buClr>
              <a:buSzPts val="800"/>
              <a:buFont typeface="Arial"/>
              <a:buNone/>
            </a:pPr>
            <a:endParaRPr sz="1000" b="0" i="0" u="none" strike="noStrike" cap="none" dirty="0">
              <a:solidFill>
                <a:srgbClr val="001A3E"/>
              </a:solidFill>
              <a:latin typeface="Helvetica Neue"/>
              <a:ea typeface="Helvetica Neue"/>
              <a:cs typeface="Helvetica Neue"/>
              <a:sym typeface="Helvetica Neue"/>
            </a:endParaRPr>
          </a:p>
          <a:p>
            <a:pPr marL="12700" lvl="0">
              <a:spcBef>
                <a:spcPts val="100"/>
              </a:spcBef>
              <a:buSzPts val="800"/>
            </a:pPr>
            <a:r>
              <a:rPr lang="en-GB" sz="1000" b="1" u="sng" dirty="0">
                <a:solidFill>
                  <a:srgbClr val="001A3E"/>
                </a:solidFill>
                <a:latin typeface="Helvetica Neue"/>
                <a:ea typeface="Helvetica Neue"/>
                <a:cs typeface="Helvetica Neue"/>
                <a:sym typeface="Helvetica Neue"/>
              </a:rPr>
              <a:t>https://</a:t>
            </a:r>
            <a:r>
              <a:rPr lang="en-GB" sz="1000" b="1" u="sng" dirty="0" err="1">
                <a:solidFill>
                  <a:srgbClr val="001A3E"/>
                </a:solidFill>
                <a:latin typeface="Helvetica Neue"/>
                <a:ea typeface="Helvetica Neue"/>
                <a:cs typeface="Helvetica Neue"/>
                <a:sym typeface="Helvetica Neue"/>
              </a:rPr>
              <a:t>www.wisecampaign.org.uk</a:t>
            </a:r>
            <a:r>
              <a:rPr lang="en-GB" sz="1000" b="1" u="sng" dirty="0">
                <a:solidFill>
                  <a:srgbClr val="001A3E"/>
                </a:solidFill>
                <a:latin typeface="Helvetica Neue"/>
                <a:ea typeface="Helvetica Neue"/>
                <a:cs typeface="Helvetica Neue"/>
                <a:sym typeface="Helvetica Neue"/>
              </a:rPr>
              <a:t>/my-skills-my-life/</a:t>
            </a:r>
          </a:p>
          <a:p>
            <a:pPr marL="12700" lvl="0">
              <a:spcBef>
                <a:spcPts val="100"/>
              </a:spcBef>
              <a:buSzPts val="800"/>
            </a:pPr>
            <a:r>
              <a:rPr lang="en-GB" sz="1000" b="0" i="0" u="none" strike="noStrike" cap="none" dirty="0">
                <a:solidFill>
                  <a:srgbClr val="001A3E"/>
                </a:solidFill>
                <a:latin typeface="Helvetica Neue"/>
                <a:ea typeface="Helvetica Neue"/>
                <a:cs typeface="Helvetica Neue"/>
                <a:sym typeface="Helvetica Neue"/>
              </a:rPr>
              <a:t>W</a:t>
            </a:r>
            <a:r>
              <a:rPr lang="en-US" sz="1000" dirty="0">
                <a:solidFill>
                  <a:srgbClr val="001A3E"/>
                </a:solidFill>
              </a:rPr>
              <a:t>ISE has created “My Skills My Life,” an online platform to inspire girls aged 11-18 to consider STEM careers. It features over 1000 role model case studies, including details on career pathways and insight into companies who have STEM career opportunities. </a:t>
            </a:r>
            <a:endParaRPr lang="en-GB" sz="1000" b="0" i="0" u="none" strike="noStrike" cap="none" dirty="0">
              <a:solidFill>
                <a:srgbClr val="001A3E"/>
              </a:solidFill>
              <a:latin typeface="Arial"/>
              <a:ea typeface="Arial"/>
              <a:cs typeface="Arial"/>
              <a:sym typeface="Arial"/>
            </a:endParaRPr>
          </a:p>
        </p:txBody>
      </p:sp>
      <p:sp>
        <p:nvSpPr>
          <p:cNvPr id="193" name="Google Shape;193;p9"/>
          <p:cNvSpPr txBox="1"/>
          <p:nvPr/>
        </p:nvSpPr>
        <p:spPr>
          <a:xfrm>
            <a:off x="3986001" y="2321452"/>
            <a:ext cx="2739691" cy="19749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1000"/>
              <a:buFont typeface="Arial"/>
              <a:buNone/>
            </a:pPr>
            <a:r>
              <a:rPr lang="en-GB" sz="1200" b="1" i="0" u="none" strike="noStrike" cap="none" dirty="0">
                <a:solidFill>
                  <a:schemeClr val="lt1"/>
                </a:solidFill>
                <a:latin typeface="Poppins"/>
                <a:ea typeface="Poppins"/>
                <a:cs typeface="Poppins"/>
                <a:sym typeface="Poppins"/>
              </a:rPr>
              <a:t>For </a:t>
            </a:r>
            <a:r>
              <a:rPr lang="en-GB" sz="1200" b="1" dirty="0">
                <a:solidFill>
                  <a:schemeClr val="lt1"/>
                </a:solidFill>
                <a:latin typeface="Poppins"/>
                <a:ea typeface="Poppins"/>
                <a:cs typeface="Poppins"/>
                <a:sym typeface="Poppins"/>
              </a:rPr>
              <a:t>female students</a:t>
            </a:r>
            <a:endParaRPr sz="1200" b="0" i="0" u="none" strike="noStrike" cap="none" dirty="0">
              <a:solidFill>
                <a:schemeClr val="lt1"/>
              </a:solidFill>
              <a:latin typeface="Poppins"/>
              <a:ea typeface="Poppins"/>
              <a:cs typeface="Poppins"/>
              <a:sym typeface="Poppins"/>
            </a:endParaRPr>
          </a:p>
        </p:txBody>
      </p:sp>
      <p:pic>
        <p:nvPicPr>
          <p:cNvPr id="194" name="Google Shape;194;p9"/>
          <p:cNvPicPr preferRelativeResize="0"/>
          <p:nvPr/>
        </p:nvPicPr>
        <p:blipFill rotWithShape="1">
          <a:blip r:embed="rId11">
            <a:alphaModFix/>
          </a:blip>
          <a:srcRect/>
          <a:stretch/>
        </p:blipFill>
        <p:spPr>
          <a:xfrm>
            <a:off x="3730450" y="457202"/>
            <a:ext cx="6539722" cy="1594802"/>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3678</Words>
  <Application>Microsoft Office PowerPoint</Application>
  <PresentationFormat>Custom</PresentationFormat>
  <Paragraphs>348</Paragraphs>
  <Slides>9</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Helvetica Neue</vt:lpstr>
      <vt:lpstr>Poppins Light</vt:lpstr>
      <vt:lpstr>Poppins</vt:lpstr>
      <vt:lpstr>Calibri</vt:lpstr>
      <vt:lpstr>Lora</vt:lpstr>
      <vt:lpstr>Office Theme</vt:lpstr>
      <vt:lpstr>Simple Light</vt:lpstr>
      <vt:lpstr>Curriculum Overview</vt:lpstr>
      <vt:lpstr>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Patel</dc:creator>
  <cp:lastModifiedBy>Poppy Patel</cp:lastModifiedBy>
  <cp:revision>19</cp:revision>
  <dcterms:created xsi:type="dcterms:W3CDTF">2019-09-23T16:27:05Z</dcterms:created>
  <dcterms:modified xsi:type="dcterms:W3CDTF">2025-10-15T13:35:27Z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2019-09-23T00:00:00Z</vt:filetime>
  </property>
</Properties>
</file>